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256" r:id="rId2"/>
    <p:sldId id="257" r:id="rId3"/>
    <p:sldId id="308" r:id="rId4"/>
    <p:sldId id="309" r:id="rId5"/>
    <p:sldId id="310" r:id="rId6"/>
    <p:sldId id="311" r:id="rId7"/>
    <p:sldId id="319" r:id="rId8"/>
    <p:sldId id="320" r:id="rId9"/>
    <p:sldId id="287" r:id="rId10"/>
    <p:sldId id="263" r:id="rId11"/>
    <p:sldId id="312" r:id="rId12"/>
    <p:sldId id="264" r:id="rId13"/>
    <p:sldId id="265" r:id="rId14"/>
    <p:sldId id="283" r:id="rId15"/>
    <p:sldId id="267" r:id="rId16"/>
    <p:sldId id="268" r:id="rId17"/>
    <p:sldId id="270" r:id="rId18"/>
    <p:sldId id="271" r:id="rId19"/>
    <p:sldId id="272" r:id="rId20"/>
    <p:sldId id="296" r:id="rId21"/>
    <p:sldId id="297" r:id="rId22"/>
    <p:sldId id="298" r:id="rId23"/>
    <p:sldId id="299" r:id="rId24"/>
    <p:sldId id="300" r:id="rId25"/>
    <p:sldId id="302" r:id="rId26"/>
    <p:sldId id="303" r:id="rId27"/>
    <p:sldId id="305" r:id="rId28"/>
    <p:sldId id="294" r:id="rId29"/>
    <p:sldId id="313" r:id="rId30"/>
    <p:sldId id="314" r:id="rId31"/>
    <p:sldId id="318" r:id="rId32"/>
    <p:sldId id="284" r:id="rId33"/>
    <p:sldId id="285"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8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D4362-C339-4726-B483-7CB95597B5C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F6CC77A5-2493-4D00-A1CF-2EF30276E50A}">
      <dgm:prSet phldrT="[Texte]" custT="1"/>
      <dgm:spPr>
        <a:solidFill>
          <a:srgbClr val="CCFF99"/>
        </a:solidFill>
      </dgm:spPr>
      <dgm:t>
        <a:bodyPr/>
        <a:lstStyle/>
        <a:p>
          <a:r>
            <a:rPr lang="fr-FR" sz="2400" b="1" dirty="0">
              <a:solidFill>
                <a:schemeClr val="tx1"/>
              </a:solidFill>
              <a:latin typeface="Cambria" panose="02040503050406030204" pitchFamily="18" charset="0"/>
              <a:ea typeface="Cambria" panose="02040503050406030204" pitchFamily="18" charset="0"/>
            </a:rPr>
            <a:t>LES RAISONS D’UTILISATION DES SOLUTIONS TIC</a:t>
          </a:r>
        </a:p>
      </dgm:t>
    </dgm:pt>
    <dgm:pt modelId="{C50AD5E3-D2B8-4B1C-93D8-85F874590837}" type="parTrans" cxnId="{28748497-C322-4B05-9C89-53EEA30DF09C}">
      <dgm:prSet/>
      <dgm:spPr/>
      <dgm:t>
        <a:bodyPr/>
        <a:lstStyle/>
        <a:p>
          <a:endParaRPr lang="fr-FR"/>
        </a:p>
      </dgm:t>
    </dgm:pt>
    <dgm:pt modelId="{D7E67D20-B146-423F-A302-C2D8A26753D6}" type="sibTrans" cxnId="{28748497-C322-4B05-9C89-53EEA30DF09C}">
      <dgm:prSet/>
      <dgm:spPr/>
      <dgm:t>
        <a:bodyPr/>
        <a:lstStyle/>
        <a:p>
          <a:endParaRPr lang="fr-FR"/>
        </a:p>
      </dgm:t>
    </dgm:pt>
    <dgm:pt modelId="{F51B865F-18EC-4B33-B73D-2AD4E95DE7AD}">
      <dgm:prSet phldrT="[Texte]" custT="1"/>
      <dgm:spPr/>
      <dgm:t>
        <a:bodyPr/>
        <a:lstStyle/>
        <a:p>
          <a:r>
            <a:rPr lang="fr-FR" sz="1400" b="1" dirty="0"/>
            <a:t>Pourquoi la e-vulgarisation  ?</a:t>
          </a:r>
          <a:endParaRPr lang="fr-FR" sz="1400" dirty="0"/>
        </a:p>
      </dgm:t>
    </dgm:pt>
    <dgm:pt modelId="{81229053-7EC3-42A7-B2ED-E377BAACB12B}" type="parTrans" cxnId="{D8B7FA62-BE5C-4361-B2C5-0A3891DFE75C}">
      <dgm:prSet/>
      <dgm:spPr/>
      <dgm:t>
        <a:bodyPr/>
        <a:lstStyle/>
        <a:p>
          <a:endParaRPr lang="fr-FR"/>
        </a:p>
      </dgm:t>
    </dgm:pt>
    <dgm:pt modelId="{8A41F983-C342-4571-9835-61203C17E341}" type="sibTrans" cxnId="{D8B7FA62-BE5C-4361-B2C5-0A3891DFE75C}">
      <dgm:prSet/>
      <dgm:spPr/>
      <dgm:t>
        <a:bodyPr/>
        <a:lstStyle/>
        <a:p>
          <a:endParaRPr lang="fr-FR"/>
        </a:p>
      </dgm:t>
    </dgm:pt>
    <dgm:pt modelId="{31F7B06D-F943-4A0D-AE15-A8A0C1733458}">
      <dgm:prSet phldrT="[Texte]" custT="1">
        <dgm:style>
          <a:lnRef idx="1">
            <a:schemeClr val="accent6"/>
          </a:lnRef>
          <a:fillRef idx="2">
            <a:schemeClr val="accent6"/>
          </a:fillRef>
          <a:effectRef idx="1">
            <a:schemeClr val="accent6"/>
          </a:effectRef>
          <a:fontRef idx="minor">
            <a:schemeClr val="dk1"/>
          </a:fontRef>
        </dgm:style>
      </dgm:prSet>
      <dgm:spPr/>
      <dgm:t>
        <a:bodyPr/>
        <a:lstStyle/>
        <a:p>
          <a:r>
            <a:rPr lang="fr-FR" sz="2400" b="1" dirty="0">
              <a:latin typeface="Cambria" panose="02040503050406030204" pitchFamily="18" charset="0"/>
              <a:ea typeface="Cambria" panose="02040503050406030204" pitchFamily="18" charset="0"/>
            </a:rPr>
            <a:t>DESCRIPTION METHODES ET OUTILS TIC UTILISES</a:t>
          </a:r>
        </a:p>
      </dgm:t>
    </dgm:pt>
    <dgm:pt modelId="{5E82281D-4149-4BA5-A834-17901AD83D88}" type="parTrans" cxnId="{7B552D9D-7FE7-4A02-93CA-40023065DE22}">
      <dgm:prSet/>
      <dgm:spPr/>
      <dgm:t>
        <a:bodyPr/>
        <a:lstStyle/>
        <a:p>
          <a:endParaRPr lang="fr-FR"/>
        </a:p>
      </dgm:t>
    </dgm:pt>
    <dgm:pt modelId="{1DB6C1E5-2A33-416E-83E2-F58964CD0990}" type="sibTrans" cxnId="{7B552D9D-7FE7-4A02-93CA-40023065DE22}">
      <dgm:prSet/>
      <dgm:spPr/>
      <dgm:t>
        <a:bodyPr/>
        <a:lstStyle/>
        <a:p>
          <a:endParaRPr lang="fr-FR"/>
        </a:p>
      </dgm:t>
    </dgm:pt>
    <dgm:pt modelId="{DFA1A12E-C5C1-4C8E-906D-CEC9498F86C8}">
      <dgm:prSet phldrT="[Texte]" custT="1">
        <dgm:style>
          <a:lnRef idx="1">
            <a:schemeClr val="accent5"/>
          </a:lnRef>
          <a:fillRef idx="2">
            <a:schemeClr val="accent5"/>
          </a:fillRef>
          <a:effectRef idx="1">
            <a:schemeClr val="accent5"/>
          </a:effectRef>
          <a:fontRef idx="minor">
            <a:schemeClr val="dk1"/>
          </a:fontRef>
        </dgm:style>
      </dgm:prSet>
      <dgm:spPr/>
      <dgm:t>
        <a:bodyPr/>
        <a:lstStyle/>
        <a:p>
          <a:r>
            <a:rPr lang="fr-FR" sz="2400" b="1" dirty="0">
              <a:latin typeface="Cambria" panose="02040503050406030204" pitchFamily="18" charset="0"/>
              <a:ea typeface="Cambria" panose="02040503050406030204" pitchFamily="18" charset="0"/>
            </a:rPr>
            <a:t>RESULTATS ATTEINTS</a:t>
          </a:r>
        </a:p>
      </dgm:t>
    </dgm:pt>
    <dgm:pt modelId="{43389786-BB40-48DB-BDDD-26613BE1AE45}" type="parTrans" cxnId="{186452C3-A1A4-4171-A801-B94CC994EDAF}">
      <dgm:prSet/>
      <dgm:spPr/>
      <dgm:t>
        <a:bodyPr/>
        <a:lstStyle/>
        <a:p>
          <a:endParaRPr lang="fr-FR"/>
        </a:p>
      </dgm:t>
    </dgm:pt>
    <dgm:pt modelId="{790D907A-1555-4F8E-9683-745B9EC9D237}" type="sibTrans" cxnId="{186452C3-A1A4-4171-A801-B94CC994EDAF}">
      <dgm:prSet/>
      <dgm:spPr/>
      <dgm:t>
        <a:bodyPr/>
        <a:lstStyle/>
        <a:p>
          <a:endParaRPr lang="fr-FR"/>
        </a:p>
      </dgm:t>
    </dgm:pt>
    <dgm:pt modelId="{8348813A-E860-4E1A-AB31-4E2F46251626}">
      <dgm:prSet phldrT="[Texte]" custT="1"/>
      <dgm:spPr/>
      <dgm:t>
        <a:bodyPr/>
        <a:lstStyle/>
        <a:p>
          <a:r>
            <a:rPr lang="fr-FR" sz="1400" b="1" dirty="0"/>
            <a:t>Stratégie de mise en œuvre</a:t>
          </a:r>
          <a:endParaRPr lang="fr-FR" sz="1400" dirty="0"/>
        </a:p>
      </dgm:t>
    </dgm:pt>
    <dgm:pt modelId="{3C1997D5-CC2A-4E79-8FF2-9D64734BC60D}" type="parTrans" cxnId="{023F1DF8-C112-45C5-B090-1F3A9B803F0B}">
      <dgm:prSet/>
      <dgm:spPr/>
      <dgm:t>
        <a:bodyPr/>
        <a:lstStyle/>
        <a:p>
          <a:endParaRPr lang="fr-FR"/>
        </a:p>
      </dgm:t>
    </dgm:pt>
    <dgm:pt modelId="{9D5D1FAA-23B9-480D-BE8C-9A35BEED5D9D}" type="sibTrans" cxnId="{023F1DF8-C112-45C5-B090-1F3A9B803F0B}">
      <dgm:prSet/>
      <dgm:spPr/>
      <dgm:t>
        <a:bodyPr/>
        <a:lstStyle/>
        <a:p>
          <a:endParaRPr lang="fr-FR"/>
        </a:p>
      </dgm:t>
    </dgm:pt>
    <dgm:pt modelId="{A6CBD062-105C-42FC-8F05-F7BD9A95AD13}">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400" b="1" dirty="0">
              <a:solidFill>
                <a:schemeClr val="tx1"/>
              </a:solidFill>
              <a:latin typeface="Cambria" panose="02040503050406030204" pitchFamily="18" charset="0"/>
              <a:ea typeface="Cambria" panose="02040503050406030204" pitchFamily="18" charset="0"/>
            </a:rPr>
            <a:t>DIFFICULTES RENCONTREES</a:t>
          </a:r>
        </a:p>
      </dgm:t>
    </dgm:pt>
    <dgm:pt modelId="{BCF781F3-EA60-43FC-8EDF-A5C7AE84698E}" type="parTrans" cxnId="{DE005635-BB74-42A5-91C2-6FBC16683984}">
      <dgm:prSet/>
      <dgm:spPr/>
      <dgm:t>
        <a:bodyPr/>
        <a:lstStyle/>
        <a:p>
          <a:endParaRPr lang="fr-FR"/>
        </a:p>
      </dgm:t>
    </dgm:pt>
    <dgm:pt modelId="{C1B88B3F-D709-470A-B0BE-1FE6448A932A}" type="sibTrans" cxnId="{DE005635-BB74-42A5-91C2-6FBC16683984}">
      <dgm:prSet/>
      <dgm:spPr/>
      <dgm:t>
        <a:bodyPr/>
        <a:lstStyle/>
        <a:p>
          <a:endParaRPr lang="fr-FR"/>
        </a:p>
      </dgm:t>
    </dgm:pt>
    <dgm:pt modelId="{C42B96DF-A10C-4F79-82DE-D9136365F30E}">
      <dgm:prSet phldrT="[Texte]" custT="1">
        <dgm:style>
          <a:lnRef idx="1">
            <a:schemeClr val="accent6"/>
          </a:lnRef>
          <a:fillRef idx="2">
            <a:schemeClr val="accent6"/>
          </a:fillRef>
          <a:effectRef idx="1">
            <a:schemeClr val="accent6"/>
          </a:effectRef>
          <a:fontRef idx="minor">
            <a:schemeClr val="dk1"/>
          </a:fontRef>
        </dgm:style>
      </dgm:prSet>
      <dgm:spPr/>
      <dgm:t>
        <a:bodyPr/>
        <a:lstStyle/>
        <a:p>
          <a:r>
            <a:rPr lang="fr-FR" sz="2400" b="1" dirty="0">
              <a:latin typeface="Cambria" panose="02040503050406030204" pitchFamily="18" charset="0"/>
              <a:ea typeface="Cambria" panose="02040503050406030204" pitchFamily="18" charset="0"/>
            </a:rPr>
            <a:t>PRESENTATION DU PROJET</a:t>
          </a:r>
        </a:p>
      </dgm:t>
    </dgm:pt>
    <dgm:pt modelId="{1A0F672F-E72C-4978-8106-AD6FD901B67D}" type="parTrans" cxnId="{95BD51ED-E247-4927-8282-35096258321B}">
      <dgm:prSet/>
      <dgm:spPr/>
      <dgm:t>
        <a:bodyPr/>
        <a:lstStyle/>
        <a:p>
          <a:endParaRPr lang="fr-FR"/>
        </a:p>
      </dgm:t>
    </dgm:pt>
    <dgm:pt modelId="{BFF4829A-23F5-4729-85AB-5FB6EC36F12C}" type="sibTrans" cxnId="{95BD51ED-E247-4927-8282-35096258321B}">
      <dgm:prSet/>
      <dgm:spPr/>
      <dgm:t>
        <a:bodyPr/>
        <a:lstStyle/>
        <a:p>
          <a:endParaRPr lang="fr-FR"/>
        </a:p>
      </dgm:t>
    </dgm:pt>
    <dgm:pt modelId="{18A94E2E-1409-4140-9528-5A92A5A28B44}">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400" b="1" dirty="0">
              <a:solidFill>
                <a:schemeClr val="tx1"/>
              </a:solidFill>
              <a:latin typeface="Cambria" panose="02040503050406030204" pitchFamily="18" charset="0"/>
              <a:ea typeface="Cambria" panose="02040503050406030204" pitchFamily="18" charset="0"/>
            </a:rPr>
            <a:t>RECOMMANDATIONS</a:t>
          </a:r>
        </a:p>
      </dgm:t>
    </dgm:pt>
    <dgm:pt modelId="{241A3FE4-C7B2-4F24-A53B-6F7367E0A242}" type="parTrans" cxnId="{B0250915-1370-4256-82CF-E78D378B229F}">
      <dgm:prSet/>
      <dgm:spPr/>
      <dgm:t>
        <a:bodyPr/>
        <a:lstStyle/>
        <a:p>
          <a:endParaRPr lang="fr-FR"/>
        </a:p>
      </dgm:t>
    </dgm:pt>
    <dgm:pt modelId="{CDA872A6-42A9-4DB3-B8D7-88ACDF7C5660}" type="sibTrans" cxnId="{B0250915-1370-4256-82CF-E78D378B229F}">
      <dgm:prSet/>
      <dgm:spPr/>
      <dgm:t>
        <a:bodyPr/>
        <a:lstStyle/>
        <a:p>
          <a:endParaRPr lang="fr-FR"/>
        </a:p>
      </dgm:t>
    </dgm:pt>
    <dgm:pt modelId="{0D3E7C20-9846-4BD5-B51F-F20A69C64923}">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400" b="1" dirty="0">
              <a:solidFill>
                <a:schemeClr val="tx1"/>
              </a:solidFill>
              <a:latin typeface="Cambria" panose="02040503050406030204" pitchFamily="18" charset="0"/>
              <a:ea typeface="Cambria" panose="02040503050406030204" pitchFamily="18" charset="0"/>
            </a:rPr>
            <a:t>PERSPECTIVES</a:t>
          </a:r>
        </a:p>
      </dgm:t>
    </dgm:pt>
    <dgm:pt modelId="{217FB56F-27CA-44CC-8CE0-BB78F47BDF0A}" type="parTrans" cxnId="{152BA05A-A009-4963-8D0E-6323B3B23E12}">
      <dgm:prSet/>
      <dgm:spPr/>
      <dgm:t>
        <a:bodyPr/>
        <a:lstStyle/>
        <a:p>
          <a:endParaRPr lang="fr-FR"/>
        </a:p>
      </dgm:t>
    </dgm:pt>
    <dgm:pt modelId="{75B32B1B-1FC8-4894-9EAE-412DB3675E4C}" type="sibTrans" cxnId="{152BA05A-A009-4963-8D0E-6323B3B23E12}">
      <dgm:prSet/>
      <dgm:spPr/>
      <dgm:t>
        <a:bodyPr/>
        <a:lstStyle/>
        <a:p>
          <a:endParaRPr lang="fr-FR"/>
        </a:p>
      </dgm:t>
    </dgm:pt>
    <dgm:pt modelId="{19BDE599-3622-4A33-8CB8-FF134A03D6F9}" type="pres">
      <dgm:prSet presAssocID="{C68D4362-C339-4726-B483-7CB95597B5CA}" presName="Name0" presStyleCnt="0">
        <dgm:presLayoutVars>
          <dgm:chPref val="3"/>
          <dgm:dir/>
          <dgm:animLvl val="lvl"/>
          <dgm:resizeHandles/>
        </dgm:presLayoutVars>
      </dgm:prSet>
      <dgm:spPr/>
    </dgm:pt>
    <dgm:pt modelId="{8CCC1D25-7FD5-45C7-96A6-56DB59472919}" type="pres">
      <dgm:prSet presAssocID="{F6CC77A5-2493-4D00-A1CF-2EF30276E50A}" presName="horFlow" presStyleCnt="0"/>
      <dgm:spPr/>
    </dgm:pt>
    <dgm:pt modelId="{6F649B5B-9C96-4D9C-AA9C-DCD19F9FC46E}" type="pres">
      <dgm:prSet presAssocID="{F6CC77A5-2493-4D00-A1CF-2EF30276E50A}" presName="bigChev" presStyleLbl="node1" presStyleIdx="0" presStyleCnt="7" custScaleX="65768" custScaleY="35270" custLinFactNeighborX="-39120" custLinFactNeighborY="43852"/>
      <dgm:spPr/>
    </dgm:pt>
    <dgm:pt modelId="{DDCCE8AE-DCB6-41E7-86F7-DFB0BF3624E2}" type="pres">
      <dgm:prSet presAssocID="{81229053-7EC3-42A7-B2ED-E377BAACB12B}" presName="parTrans" presStyleCnt="0"/>
      <dgm:spPr/>
    </dgm:pt>
    <dgm:pt modelId="{71079DE7-9257-4DA6-8BD9-B8A4644E895E}" type="pres">
      <dgm:prSet presAssocID="{F51B865F-18EC-4B33-B73D-2AD4E95DE7AD}" presName="node" presStyleLbl="alignAccFollowNode1" presStyleIdx="0" presStyleCnt="2" custScaleX="42903" custScaleY="29331" custLinFactNeighborX="98449" custLinFactNeighborY="49440">
        <dgm:presLayoutVars>
          <dgm:bulletEnabled val="1"/>
        </dgm:presLayoutVars>
      </dgm:prSet>
      <dgm:spPr/>
    </dgm:pt>
    <dgm:pt modelId="{B338BDB2-BD5E-4572-9806-93B33563E9AA}" type="pres">
      <dgm:prSet presAssocID="{8A41F983-C342-4571-9835-61203C17E341}" presName="sibTrans" presStyleCnt="0"/>
      <dgm:spPr/>
    </dgm:pt>
    <dgm:pt modelId="{F4737A39-E48A-4833-BFB2-4A946D528B42}" type="pres">
      <dgm:prSet presAssocID="{8348813A-E860-4E1A-AB31-4E2F46251626}" presName="node" presStyleLbl="alignAccFollowNode1" presStyleIdx="1" presStyleCnt="2" custScaleX="36557" custScaleY="30587" custLinFactX="16987" custLinFactNeighborX="100000" custLinFactNeighborY="48768">
        <dgm:presLayoutVars>
          <dgm:bulletEnabled val="1"/>
        </dgm:presLayoutVars>
      </dgm:prSet>
      <dgm:spPr/>
    </dgm:pt>
    <dgm:pt modelId="{C3540CB2-A3A7-4137-B9FB-E1C295C1B35D}" type="pres">
      <dgm:prSet presAssocID="{F6CC77A5-2493-4D00-A1CF-2EF30276E50A}" presName="vSp" presStyleCnt="0"/>
      <dgm:spPr/>
    </dgm:pt>
    <dgm:pt modelId="{3C35D1D9-7AE5-4D00-A160-D620D1134D61}" type="pres">
      <dgm:prSet presAssocID="{31F7B06D-F943-4A0D-AE15-A8A0C1733458}" presName="horFlow" presStyleCnt="0"/>
      <dgm:spPr/>
    </dgm:pt>
    <dgm:pt modelId="{DB69284E-C659-4869-ADF4-C1F028C469F4}" type="pres">
      <dgm:prSet presAssocID="{31F7B06D-F943-4A0D-AE15-A8A0C1733458}" presName="bigChev" presStyleLbl="node1" presStyleIdx="1" presStyleCnt="7" custScaleX="67029" custScaleY="24746" custLinFactNeighborX="-2599" custLinFactNeighborY="40304"/>
      <dgm:spPr/>
    </dgm:pt>
    <dgm:pt modelId="{C90D543B-BCE1-4AC4-A5B0-0CCBD50667D4}" type="pres">
      <dgm:prSet presAssocID="{31F7B06D-F943-4A0D-AE15-A8A0C1733458}" presName="vSp" presStyleCnt="0"/>
      <dgm:spPr/>
    </dgm:pt>
    <dgm:pt modelId="{C7C33C6A-D6C0-4AC4-B61D-4CA08A491C99}" type="pres">
      <dgm:prSet presAssocID="{DFA1A12E-C5C1-4C8E-906D-CEC9498F86C8}" presName="horFlow" presStyleCnt="0"/>
      <dgm:spPr/>
    </dgm:pt>
    <dgm:pt modelId="{F1E7159F-6622-454B-9E84-9DA211D42B65}" type="pres">
      <dgm:prSet presAssocID="{DFA1A12E-C5C1-4C8E-906D-CEC9498F86C8}" presName="bigChev" presStyleLbl="node1" presStyleIdx="2" presStyleCnt="7" custScaleX="64341" custScaleY="16056" custLinFactNeighborX="-7040" custLinFactNeighborY="38475"/>
      <dgm:spPr/>
    </dgm:pt>
    <dgm:pt modelId="{0F26CC88-98A9-4198-A471-2DDEAD7CB0EB}" type="pres">
      <dgm:prSet presAssocID="{DFA1A12E-C5C1-4C8E-906D-CEC9498F86C8}" presName="vSp" presStyleCnt="0"/>
      <dgm:spPr/>
    </dgm:pt>
    <dgm:pt modelId="{F2599C99-78C0-413C-AA4E-E0A76A74CF93}" type="pres">
      <dgm:prSet presAssocID="{A6CBD062-105C-42FC-8F05-F7BD9A95AD13}" presName="horFlow" presStyleCnt="0"/>
      <dgm:spPr/>
    </dgm:pt>
    <dgm:pt modelId="{B82AAEB0-C744-469D-B976-5801C0E7FBA1}" type="pres">
      <dgm:prSet presAssocID="{A6CBD062-105C-42FC-8F05-F7BD9A95AD13}" presName="bigChev" presStyleLbl="node1" presStyleIdx="3" presStyleCnt="7" custScaleX="61285" custScaleY="18988" custLinFactNeighborX="-6227" custLinFactNeighborY="37529"/>
      <dgm:spPr/>
    </dgm:pt>
    <dgm:pt modelId="{DB9D3978-015C-4441-AC44-A0F30413D3D5}" type="pres">
      <dgm:prSet presAssocID="{A6CBD062-105C-42FC-8F05-F7BD9A95AD13}" presName="vSp" presStyleCnt="0"/>
      <dgm:spPr/>
    </dgm:pt>
    <dgm:pt modelId="{560B7DB9-7856-4571-A0CB-F58A373A898A}" type="pres">
      <dgm:prSet presAssocID="{C42B96DF-A10C-4F79-82DE-D9136365F30E}" presName="horFlow" presStyleCnt="0"/>
      <dgm:spPr/>
    </dgm:pt>
    <dgm:pt modelId="{7E714C6E-1B7F-452F-954F-90F498FDDCFD}" type="pres">
      <dgm:prSet presAssocID="{C42B96DF-A10C-4F79-82DE-D9136365F30E}" presName="bigChev" presStyleLbl="node1" presStyleIdx="4" presStyleCnt="7" custScaleX="61589" custScaleY="25127" custLinFactY="-38681" custLinFactNeighborX="-4428" custLinFactNeighborY="-100000"/>
      <dgm:spPr/>
    </dgm:pt>
    <dgm:pt modelId="{A682B532-589C-40D9-B17F-A14504C9C52B}" type="pres">
      <dgm:prSet presAssocID="{C42B96DF-A10C-4F79-82DE-D9136365F30E}" presName="vSp" presStyleCnt="0"/>
      <dgm:spPr/>
    </dgm:pt>
    <dgm:pt modelId="{E02846A8-53D1-4C05-BE47-49F2F1697A27}" type="pres">
      <dgm:prSet presAssocID="{18A94E2E-1409-4140-9528-5A92A5A28B44}" presName="horFlow" presStyleCnt="0"/>
      <dgm:spPr/>
    </dgm:pt>
    <dgm:pt modelId="{D99E10EE-CF12-4259-B322-B0DAF4BEBC90}" type="pres">
      <dgm:prSet presAssocID="{18A94E2E-1409-4140-9528-5A92A5A28B44}" presName="bigChev" presStyleLbl="node1" presStyleIdx="5" presStyleCnt="7" custScaleX="61285" custScaleY="18988" custLinFactNeighborX="-6381" custLinFactNeighborY="8747"/>
      <dgm:spPr/>
    </dgm:pt>
    <dgm:pt modelId="{5D63E564-68A5-4631-915D-157772115CC6}" type="pres">
      <dgm:prSet presAssocID="{18A94E2E-1409-4140-9528-5A92A5A28B44}" presName="vSp" presStyleCnt="0"/>
      <dgm:spPr/>
    </dgm:pt>
    <dgm:pt modelId="{B6606FA9-2853-4D2B-B406-CB49E5E77492}" type="pres">
      <dgm:prSet presAssocID="{0D3E7C20-9846-4BD5-B51F-F20A69C64923}" presName="horFlow" presStyleCnt="0"/>
      <dgm:spPr/>
    </dgm:pt>
    <dgm:pt modelId="{A9A7AC30-E545-43F3-BA82-214C1F22846F}" type="pres">
      <dgm:prSet presAssocID="{0D3E7C20-9846-4BD5-B51F-F20A69C64923}" presName="bigChev" presStyleLbl="node1" presStyleIdx="6" presStyleCnt="7" custScaleX="61285" custScaleY="18988" custLinFactNeighborX="77074" custLinFactNeighborY="-25217"/>
      <dgm:spPr/>
    </dgm:pt>
  </dgm:ptLst>
  <dgm:cxnLst>
    <dgm:cxn modelId="{B0250915-1370-4256-82CF-E78D378B229F}" srcId="{C68D4362-C339-4726-B483-7CB95597B5CA}" destId="{18A94E2E-1409-4140-9528-5A92A5A28B44}" srcOrd="5" destOrd="0" parTransId="{241A3FE4-C7B2-4F24-A53B-6F7367E0A242}" sibTransId="{CDA872A6-42A9-4DB3-B8D7-88ACDF7C5660}"/>
    <dgm:cxn modelId="{79709830-1D96-4132-A260-ED81AE3C7628}" type="presOf" srcId="{18A94E2E-1409-4140-9528-5A92A5A28B44}" destId="{D99E10EE-CF12-4259-B322-B0DAF4BEBC90}" srcOrd="0" destOrd="0" presId="urn:microsoft.com/office/officeart/2005/8/layout/lProcess3"/>
    <dgm:cxn modelId="{DE005635-BB74-42A5-91C2-6FBC16683984}" srcId="{C68D4362-C339-4726-B483-7CB95597B5CA}" destId="{A6CBD062-105C-42FC-8F05-F7BD9A95AD13}" srcOrd="3" destOrd="0" parTransId="{BCF781F3-EA60-43FC-8EDF-A5C7AE84698E}" sibTransId="{C1B88B3F-D709-470A-B0BE-1FE6448A932A}"/>
    <dgm:cxn modelId="{D8B7FA62-BE5C-4361-B2C5-0A3891DFE75C}" srcId="{F6CC77A5-2493-4D00-A1CF-2EF30276E50A}" destId="{F51B865F-18EC-4B33-B73D-2AD4E95DE7AD}" srcOrd="0" destOrd="0" parTransId="{81229053-7EC3-42A7-B2ED-E377BAACB12B}" sibTransId="{8A41F983-C342-4571-9835-61203C17E341}"/>
    <dgm:cxn modelId="{978C9064-4523-4F27-9A2C-15AFDEE015EF}" type="presOf" srcId="{F51B865F-18EC-4B33-B73D-2AD4E95DE7AD}" destId="{71079DE7-9257-4DA6-8BD9-B8A4644E895E}" srcOrd="0" destOrd="0" presId="urn:microsoft.com/office/officeart/2005/8/layout/lProcess3"/>
    <dgm:cxn modelId="{D207AF75-46E7-4EFA-B2AD-D05D488A2F91}" type="presOf" srcId="{8348813A-E860-4E1A-AB31-4E2F46251626}" destId="{F4737A39-E48A-4833-BFB2-4A946D528B42}" srcOrd="0" destOrd="0" presId="urn:microsoft.com/office/officeart/2005/8/layout/lProcess3"/>
    <dgm:cxn modelId="{152BA05A-A009-4963-8D0E-6323B3B23E12}" srcId="{C68D4362-C339-4726-B483-7CB95597B5CA}" destId="{0D3E7C20-9846-4BD5-B51F-F20A69C64923}" srcOrd="6" destOrd="0" parTransId="{217FB56F-27CA-44CC-8CE0-BB78F47BDF0A}" sibTransId="{75B32B1B-1FC8-4894-9EAE-412DB3675E4C}"/>
    <dgm:cxn modelId="{5C4B8B7B-74F7-43E7-8374-2B678AAE9E97}" type="presOf" srcId="{C68D4362-C339-4726-B483-7CB95597B5CA}" destId="{19BDE599-3622-4A33-8CB8-FF134A03D6F9}" srcOrd="0" destOrd="0" presId="urn:microsoft.com/office/officeart/2005/8/layout/lProcess3"/>
    <dgm:cxn modelId="{26310988-181F-407E-93CF-97BC5287DC46}" type="presOf" srcId="{A6CBD062-105C-42FC-8F05-F7BD9A95AD13}" destId="{B82AAEB0-C744-469D-B976-5801C0E7FBA1}" srcOrd="0" destOrd="0" presId="urn:microsoft.com/office/officeart/2005/8/layout/lProcess3"/>
    <dgm:cxn modelId="{51E0A689-8FE8-4AA9-8D8E-19A14077A2D5}" type="presOf" srcId="{DFA1A12E-C5C1-4C8E-906D-CEC9498F86C8}" destId="{F1E7159F-6622-454B-9E84-9DA211D42B65}" srcOrd="0" destOrd="0" presId="urn:microsoft.com/office/officeart/2005/8/layout/lProcess3"/>
    <dgm:cxn modelId="{28748497-C322-4B05-9C89-53EEA30DF09C}" srcId="{C68D4362-C339-4726-B483-7CB95597B5CA}" destId="{F6CC77A5-2493-4D00-A1CF-2EF30276E50A}" srcOrd="0" destOrd="0" parTransId="{C50AD5E3-D2B8-4B1C-93D8-85F874590837}" sibTransId="{D7E67D20-B146-423F-A302-C2D8A26753D6}"/>
    <dgm:cxn modelId="{7B552D9D-7FE7-4A02-93CA-40023065DE22}" srcId="{C68D4362-C339-4726-B483-7CB95597B5CA}" destId="{31F7B06D-F943-4A0D-AE15-A8A0C1733458}" srcOrd="1" destOrd="0" parTransId="{5E82281D-4149-4BA5-A834-17901AD83D88}" sibTransId="{1DB6C1E5-2A33-416E-83E2-F58964CD0990}"/>
    <dgm:cxn modelId="{B4031B9E-04A7-4BCA-B732-C1A745B2B7B4}" type="presOf" srcId="{F6CC77A5-2493-4D00-A1CF-2EF30276E50A}" destId="{6F649B5B-9C96-4D9C-AA9C-DCD19F9FC46E}" srcOrd="0" destOrd="0" presId="urn:microsoft.com/office/officeart/2005/8/layout/lProcess3"/>
    <dgm:cxn modelId="{64CA6BAA-DA5C-411B-8C96-4E545A07677F}" type="presOf" srcId="{C42B96DF-A10C-4F79-82DE-D9136365F30E}" destId="{7E714C6E-1B7F-452F-954F-90F498FDDCFD}" srcOrd="0" destOrd="0" presId="urn:microsoft.com/office/officeart/2005/8/layout/lProcess3"/>
    <dgm:cxn modelId="{FA60B2B6-8CEF-4694-90A1-B45CE48DE27A}" type="presOf" srcId="{0D3E7C20-9846-4BD5-B51F-F20A69C64923}" destId="{A9A7AC30-E545-43F3-BA82-214C1F22846F}" srcOrd="0" destOrd="0" presId="urn:microsoft.com/office/officeart/2005/8/layout/lProcess3"/>
    <dgm:cxn modelId="{186452C3-A1A4-4171-A801-B94CC994EDAF}" srcId="{C68D4362-C339-4726-B483-7CB95597B5CA}" destId="{DFA1A12E-C5C1-4C8E-906D-CEC9498F86C8}" srcOrd="2" destOrd="0" parTransId="{43389786-BB40-48DB-BDDD-26613BE1AE45}" sibTransId="{790D907A-1555-4F8E-9683-745B9EC9D237}"/>
    <dgm:cxn modelId="{329A53E0-471B-43D3-AABE-3ADE85A48A0B}" type="presOf" srcId="{31F7B06D-F943-4A0D-AE15-A8A0C1733458}" destId="{DB69284E-C659-4869-ADF4-C1F028C469F4}" srcOrd="0" destOrd="0" presId="urn:microsoft.com/office/officeart/2005/8/layout/lProcess3"/>
    <dgm:cxn modelId="{95BD51ED-E247-4927-8282-35096258321B}" srcId="{C68D4362-C339-4726-B483-7CB95597B5CA}" destId="{C42B96DF-A10C-4F79-82DE-D9136365F30E}" srcOrd="4" destOrd="0" parTransId="{1A0F672F-E72C-4978-8106-AD6FD901B67D}" sibTransId="{BFF4829A-23F5-4729-85AB-5FB6EC36F12C}"/>
    <dgm:cxn modelId="{023F1DF8-C112-45C5-B090-1F3A9B803F0B}" srcId="{F6CC77A5-2493-4D00-A1CF-2EF30276E50A}" destId="{8348813A-E860-4E1A-AB31-4E2F46251626}" srcOrd="1" destOrd="0" parTransId="{3C1997D5-CC2A-4E79-8FF2-9D64734BC60D}" sibTransId="{9D5D1FAA-23B9-480D-BE8C-9A35BEED5D9D}"/>
    <dgm:cxn modelId="{BA767038-E147-4680-A0F6-527FA0A4F7B5}" type="presParOf" srcId="{19BDE599-3622-4A33-8CB8-FF134A03D6F9}" destId="{8CCC1D25-7FD5-45C7-96A6-56DB59472919}" srcOrd="0" destOrd="0" presId="urn:microsoft.com/office/officeart/2005/8/layout/lProcess3"/>
    <dgm:cxn modelId="{CD04F8E1-7C60-4E15-BBB8-D80414F6DFF6}" type="presParOf" srcId="{8CCC1D25-7FD5-45C7-96A6-56DB59472919}" destId="{6F649B5B-9C96-4D9C-AA9C-DCD19F9FC46E}" srcOrd="0" destOrd="0" presId="urn:microsoft.com/office/officeart/2005/8/layout/lProcess3"/>
    <dgm:cxn modelId="{F38CEF61-0479-402C-8D17-EBBAE8F5A96E}" type="presParOf" srcId="{8CCC1D25-7FD5-45C7-96A6-56DB59472919}" destId="{DDCCE8AE-DCB6-41E7-86F7-DFB0BF3624E2}" srcOrd="1" destOrd="0" presId="urn:microsoft.com/office/officeart/2005/8/layout/lProcess3"/>
    <dgm:cxn modelId="{86151152-4BEC-418D-9136-0E48BBB10101}" type="presParOf" srcId="{8CCC1D25-7FD5-45C7-96A6-56DB59472919}" destId="{71079DE7-9257-4DA6-8BD9-B8A4644E895E}" srcOrd="2" destOrd="0" presId="urn:microsoft.com/office/officeart/2005/8/layout/lProcess3"/>
    <dgm:cxn modelId="{CFEE1FC8-6AB5-411C-A4F2-EF90F24F4BAC}" type="presParOf" srcId="{8CCC1D25-7FD5-45C7-96A6-56DB59472919}" destId="{B338BDB2-BD5E-4572-9806-93B33563E9AA}" srcOrd="3" destOrd="0" presId="urn:microsoft.com/office/officeart/2005/8/layout/lProcess3"/>
    <dgm:cxn modelId="{2D0DA486-052D-4EB9-9036-6884FCFCC293}" type="presParOf" srcId="{8CCC1D25-7FD5-45C7-96A6-56DB59472919}" destId="{F4737A39-E48A-4833-BFB2-4A946D528B42}" srcOrd="4" destOrd="0" presId="urn:microsoft.com/office/officeart/2005/8/layout/lProcess3"/>
    <dgm:cxn modelId="{605EECDE-5956-457A-A75A-C1AFB710686E}" type="presParOf" srcId="{19BDE599-3622-4A33-8CB8-FF134A03D6F9}" destId="{C3540CB2-A3A7-4137-B9FB-E1C295C1B35D}" srcOrd="1" destOrd="0" presId="urn:microsoft.com/office/officeart/2005/8/layout/lProcess3"/>
    <dgm:cxn modelId="{184C5C4B-652F-4976-886E-D87F2F3087E3}" type="presParOf" srcId="{19BDE599-3622-4A33-8CB8-FF134A03D6F9}" destId="{3C35D1D9-7AE5-4D00-A160-D620D1134D61}" srcOrd="2" destOrd="0" presId="urn:microsoft.com/office/officeart/2005/8/layout/lProcess3"/>
    <dgm:cxn modelId="{F32D4766-A87E-4355-9956-C1FF7E6766AC}" type="presParOf" srcId="{3C35D1D9-7AE5-4D00-A160-D620D1134D61}" destId="{DB69284E-C659-4869-ADF4-C1F028C469F4}" srcOrd="0" destOrd="0" presId="urn:microsoft.com/office/officeart/2005/8/layout/lProcess3"/>
    <dgm:cxn modelId="{62D233ED-56A0-4166-89BC-AA420B764DA7}" type="presParOf" srcId="{19BDE599-3622-4A33-8CB8-FF134A03D6F9}" destId="{C90D543B-BCE1-4AC4-A5B0-0CCBD50667D4}" srcOrd="3" destOrd="0" presId="urn:microsoft.com/office/officeart/2005/8/layout/lProcess3"/>
    <dgm:cxn modelId="{1A16726C-085E-423A-97D6-D1A87515DBE2}" type="presParOf" srcId="{19BDE599-3622-4A33-8CB8-FF134A03D6F9}" destId="{C7C33C6A-D6C0-4AC4-B61D-4CA08A491C99}" srcOrd="4" destOrd="0" presId="urn:microsoft.com/office/officeart/2005/8/layout/lProcess3"/>
    <dgm:cxn modelId="{B085F00E-73FE-4D78-BCE6-46CE28DB9E4F}" type="presParOf" srcId="{C7C33C6A-D6C0-4AC4-B61D-4CA08A491C99}" destId="{F1E7159F-6622-454B-9E84-9DA211D42B65}" srcOrd="0" destOrd="0" presId="urn:microsoft.com/office/officeart/2005/8/layout/lProcess3"/>
    <dgm:cxn modelId="{17C31B39-A93F-4F66-A038-15F9B0F09C77}" type="presParOf" srcId="{19BDE599-3622-4A33-8CB8-FF134A03D6F9}" destId="{0F26CC88-98A9-4198-A471-2DDEAD7CB0EB}" srcOrd="5" destOrd="0" presId="urn:microsoft.com/office/officeart/2005/8/layout/lProcess3"/>
    <dgm:cxn modelId="{C5C8C349-37CC-4E19-8056-B15110DD4DDB}" type="presParOf" srcId="{19BDE599-3622-4A33-8CB8-FF134A03D6F9}" destId="{F2599C99-78C0-413C-AA4E-E0A76A74CF93}" srcOrd="6" destOrd="0" presId="urn:microsoft.com/office/officeart/2005/8/layout/lProcess3"/>
    <dgm:cxn modelId="{94B117B6-F3B7-44D3-B50F-9B9E84363728}" type="presParOf" srcId="{F2599C99-78C0-413C-AA4E-E0A76A74CF93}" destId="{B82AAEB0-C744-469D-B976-5801C0E7FBA1}" srcOrd="0" destOrd="0" presId="urn:microsoft.com/office/officeart/2005/8/layout/lProcess3"/>
    <dgm:cxn modelId="{B667F2EF-9CFA-413A-B30C-459B8B1E926C}" type="presParOf" srcId="{19BDE599-3622-4A33-8CB8-FF134A03D6F9}" destId="{DB9D3978-015C-4441-AC44-A0F30413D3D5}" srcOrd="7" destOrd="0" presId="urn:microsoft.com/office/officeart/2005/8/layout/lProcess3"/>
    <dgm:cxn modelId="{7C34A759-180A-4A08-91FE-333356D5ED54}" type="presParOf" srcId="{19BDE599-3622-4A33-8CB8-FF134A03D6F9}" destId="{560B7DB9-7856-4571-A0CB-F58A373A898A}" srcOrd="8" destOrd="0" presId="urn:microsoft.com/office/officeart/2005/8/layout/lProcess3"/>
    <dgm:cxn modelId="{CDDA5163-64FD-43AB-AEB8-AA0E8384F953}" type="presParOf" srcId="{560B7DB9-7856-4571-A0CB-F58A373A898A}" destId="{7E714C6E-1B7F-452F-954F-90F498FDDCFD}" srcOrd="0" destOrd="0" presId="urn:microsoft.com/office/officeart/2005/8/layout/lProcess3"/>
    <dgm:cxn modelId="{775C44D3-FB6F-4A86-97CA-A6E9CB1144E9}" type="presParOf" srcId="{19BDE599-3622-4A33-8CB8-FF134A03D6F9}" destId="{A682B532-589C-40D9-B17F-A14504C9C52B}" srcOrd="9" destOrd="0" presId="urn:microsoft.com/office/officeart/2005/8/layout/lProcess3"/>
    <dgm:cxn modelId="{AFB3C3C4-1F92-4DD6-93AE-31C29D466AC5}" type="presParOf" srcId="{19BDE599-3622-4A33-8CB8-FF134A03D6F9}" destId="{E02846A8-53D1-4C05-BE47-49F2F1697A27}" srcOrd="10" destOrd="0" presId="urn:microsoft.com/office/officeart/2005/8/layout/lProcess3"/>
    <dgm:cxn modelId="{2C9862EC-F60B-46B4-BAD1-D41FAE68E977}" type="presParOf" srcId="{E02846A8-53D1-4C05-BE47-49F2F1697A27}" destId="{D99E10EE-CF12-4259-B322-B0DAF4BEBC90}" srcOrd="0" destOrd="0" presId="urn:microsoft.com/office/officeart/2005/8/layout/lProcess3"/>
    <dgm:cxn modelId="{ACD841C9-DC7E-4403-90C5-9E8A0F5BD08F}" type="presParOf" srcId="{19BDE599-3622-4A33-8CB8-FF134A03D6F9}" destId="{5D63E564-68A5-4631-915D-157772115CC6}" srcOrd="11" destOrd="0" presId="urn:microsoft.com/office/officeart/2005/8/layout/lProcess3"/>
    <dgm:cxn modelId="{62FB3B0C-BA83-49D1-9DE8-4A8DED519F91}" type="presParOf" srcId="{19BDE599-3622-4A33-8CB8-FF134A03D6F9}" destId="{B6606FA9-2853-4D2B-B406-CB49E5E77492}" srcOrd="12" destOrd="0" presId="urn:microsoft.com/office/officeart/2005/8/layout/lProcess3"/>
    <dgm:cxn modelId="{AABC3547-3E76-46C3-950B-AE865ED93E24}" type="presParOf" srcId="{B6606FA9-2853-4D2B-B406-CB49E5E77492}" destId="{A9A7AC30-E545-43F3-BA82-214C1F22846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9A4965-6E40-438E-B067-47716F4B8E1A}"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fr-FR"/>
        </a:p>
      </dgm:t>
    </dgm:pt>
    <dgm:pt modelId="{BE9B2DDC-9B49-4697-A6D8-8C23D2B811ED}">
      <dgm:prSet phldrT="[Texte]" custT="1"/>
      <dgm:spPr/>
      <dgm:t>
        <a:bodyPr/>
        <a:lstStyle/>
        <a:p>
          <a:r>
            <a:rPr lang="en-US" sz="1800" b="1" dirty="0">
              <a:solidFill>
                <a:schemeClr val="tx1"/>
              </a:solidFill>
            </a:rPr>
            <a:t>Coordination du projet au Burkina</a:t>
          </a:r>
          <a:endParaRPr lang="fr-FR" sz="1800" b="1" dirty="0">
            <a:solidFill>
              <a:schemeClr val="tx1"/>
            </a:solidFill>
          </a:endParaRPr>
        </a:p>
      </dgm:t>
    </dgm:pt>
    <dgm:pt modelId="{F8A55248-F2B4-4DE3-BFD0-D86F99302E1D}" type="parTrans" cxnId="{A7BB3832-B81D-433C-AC03-AE181935EB1D}">
      <dgm:prSet/>
      <dgm:spPr/>
      <dgm:t>
        <a:bodyPr/>
        <a:lstStyle/>
        <a:p>
          <a:endParaRPr lang="fr-FR"/>
        </a:p>
      </dgm:t>
    </dgm:pt>
    <dgm:pt modelId="{5A7774F5-BB0D-450E-91FA-65E29A2A0178}" type="sibTrans" cxnId="{A7BB3832-B81D-433C-AC03-AE181935EB1D}">
      <dgm:prSet/>
      <dgm:spPr/>
      <dgm:t>
        <a:bodyPr/>
        <a:lstStyle/>
        <a:p>
          <a:endParaRPr lang="fr-FR"/>
        </a:p>
      </dgm:t>
    </dgm:pt>
    <dgm:pt modelId="{B7ED4F2E-3D8B-4CDF-8243-BFD3C01E155C}">
      <dgm:prSet phldrT="[Texte]"/>
      <dgm:spPr/>
      <dgm:t>
        <a:bodyPr/>
        <a:lstStyle/>
        <a:p>
          <a:r>
            <a:rPr lang="fr-FR" dirty="0"/>
            <a:t>MAAH</a:t>
          </a:r>
        </a:p>
      </dgm:t>
    </dgm:pt>
    <dgm:pt modelId="{24E7DAB2-92B1-4E47-82A1-4C4EFD091120}" type="parTrans" cxnId="{CF216A0A-A860-4E17-8664-0971F5395DB1}">
      <dgm:prSet/>
      <dgm:spPr/>
      <dgm:t>
        <a:bodyPr/>
        <a:lstStyle/>
        <a:p>
          <a:endParaRPr lang="fr-FR"/>
        </a:p>
      </dgm:t>
    </dgm:pt>
    <dgm:pt modelId="{C2AC69E1-C604-4345-9D33-EFEAEBEEEF2F}" type="sibTrans" cxnId="{CF216A0A-A860-4E17-8664-0971F5395DB1}">
      <dgm:prSet/>
      <dgm:spPr/>
      <dgm:t>
        <a:bodyPr/>
        <a:lstStyle/>
        <a:p>
          <a:endParaRPr lang="fr-FR"/>
        </a:p>
      </dgm:t>
    </dgm:pt>
    <dgm:pt modelId="{89EF639C-84FD-4CAC-9C66-220192D43EEE}">
      <dgm:prSet phldrT="[Texte]"/>
      <dgm:spPr/>
      <dgm:t>
        <a:bodyPr/>
        <a:lstStyle/>
        <a:p>
          <a:r>
            <a:rPr lang="fr-FR" dirty="0"/>
            <a:t>FNZ</a:t>
          </a:r>
        </a:p>
      </dgm:t>
    </dgm:pt>
    <dgm:pt modelId="{6DC44D96-5810-487B-B551-CB2382AD2B2C}" type="parTrans" cxnId="{2882AC50-F5B5-406B-842D-1623489DB2AF}">
      <dgm:prSet/>
      <dgm:spPr/>
      <dgm:t>
        <a:bodyPr/>
        <a:lstStyle/>
        <a:p>
          <a:endParaRPr lang="fr-FR"/>
        </a:p>
      </dgm:t>
    </dgm:pt>
    <dgm:pt modelId="{4148C5D5-3B5D-43CD-808A-33C7D622534A}" type="sibTrans" cxnId="{2882AC50-F5B5-406B-842D-1623489DB2AF}">
      <dgm:prSet/>
      <dgm:spPr/>
      <dgm:t>
        <a:bodyPr/>
        <a:lstStyle/>
        <a:p>
          <a:endParaRPr lang="fr-FR"/>
        </a:p>
      </dgm:t>
    </dgm:pt>
    <dgm:pt modelId="{4071E7FC-78A3-400A-85D6-B040B7DD8050}">
      <dgm:prSet/>
      <dgm:spPr/>
      <dgm:t>
        <a:bodyPr/>
        <a:lstStyle/>
        <a:p>
          <a:r>
            <a:rPr lang="fr-FR" dirty="0"/>
            <a:t>INERA</a:t>
          </a:r>
        </a:p>
      </dgm:t>
    </dgm:pt>
    <dgm:pt modelId="{2522C42D-3439-4CCD-BFB2-6C8AF03622B6}" type="parTrans" cxnId="{31136E27-ECDB-4414-98EA-A1D9D3546E41}">
      <dgm:prSet/>
      <dgm:spPr/>
      <dgm:t>
        <a:bodyPr/>
        <a:lstStyle/>
        <a:p>
          <a:endParaRPr lang="fr-FR"/>
        </a:p>
      </dgm:t>
    </dgm:pt>
    <dgm:pt modelId="{06FCA90B-0894-4005-9A52-A013E2D5D5D8}" type="sibTrans" cxnId="{31136E27-ECDB-4414-98EA-A1D9D3546E41}">
      <dgm:prSet/>
      <dgm:spPr/>
      <dgm:t>
        <a:bodyPr/>
        <a:lstStyle/>
        <a:p>
          <a:endParaRPr lang="fr-FR"/>
        </a:p>
      </dgm:t>
    </dgm:pt>
    <dgm:pt modelId="{C9C213FB-7E4F-49DA-93EB-983922F9927A}">
      <dgm:prSet/>
      <dgm:spPr/>
      <dgm:t>
        <a:bodyPr/>
        <a:lstStyle/>
        <a:p>
          <a:r>
            <a:rPr lang="fr-FR" dirty="0"/>
            <a:t>LREPAB</a:t>
          </a:r>
        </a:p>
      </dgm:t>
    </dgm:pt>
    <dgm:pt modelId="{4797057A-8B23-43B0-A614-9F660DAB4EB7}" type="parTrans" cxnId="{E1483F92-5D0D-4E04-9BEA-F59CB56703BE}">
      <dgm:prSet/>
      <dgm:spPr/>
      <dgm:t>
        <a:bodyPr/>
        <a:lstStyle/>
        <a:p>
          <a:endParaRPr lang="fr-FR"/>
        </a:p>
      </dgm:t>
    </dgm:pt>
    <dgm:pt modelId="{F818AF94-D359-48BC-AA15-C21866586710}" type="sibTrans" cxnId="{E1483F92-5D0D-4E04-9BEA-F59CB56703BE}">
      <dgm:prSet/>
      <dgm:spPr/>
      <dgm:t>
        <a:bodyPr/>
        <a:lstStyle/>
        <a:p>
          <a:endParaRPr lang="fr-FR"/>
        </a:p>
      </dgm:t>
    </dgm:pt>
    <dgm:pt modelId="{A4EB3BA2-4C8A-4203-A588-60A14B4A493E}">
      <dgm:prSet/>
      <dgm:spPr/>
      <dgm:t>
        <a:bodyPr/>
        <a:lstStyle/>
        <a:p>
          <a:r>
            <a:rPr lang="fr-FR" dirty="0"/>
            <a:t>YAM PUKRI</a:t>
          </a:r>
        </a:p>
      </dgm:t>
    </dgm:pt>
    <dgm:pt modelId="{D50F0591-051A-4FC9-8779-18A8C2F2CE14}" type="parTrans" cxnId="{9979F36C-6F2D-4F8D-B69E-702CDC62DEE6}">
      <dgm:prSet/>
      <dgm:spPr/>
      <dgm:t>
        <a:bodyPr/>
        <a:lstStyle/>
        <a:p>
          <a:endParaRPr lang="fr-FR"/>
        </a:p>
      </dgm:t>
    </dgm:pt>
    <dgm:pt modelId="{56225F7F-DEA8-46E9-A1CC-0D87875816BA}" type="sibTrans" cxnId="{9979F36C-6F2D-4F8D-B69E-702CDC62DEE6}">
      <dgm:prSet/>
      <dgm:spPr/>
      <dgm:t>
        <a:bodyPr/>
        <a:lstStyle/>
        <a:p>
          <a:endParaRPr lang="fr-FR"/>
        </a:p>
      </dgm:t>
    </dgm:pt>
    <dgm:pt modelId="{4803290B-8607-4E5B-B43F-CEF56A3CEE61}">
      <dgm:prSet/>
      <dgm:spPr/>
      <dgm:t>
        <a:bodyPr/>
        <a:lstStyle/>
        <a:p>
          <a:r>
            <a:rPr lang="fr-FR" dirty="0"/>
            <a:t>DRAAH-CO</a:t>
          </a:r>
        </a:p>
      </dgm:t>
    </dgm:pt>
    <dgm:pt modelId="{D2AA130E-D278-49C7-8FD7-9E86D1C8C1E3}" type="parTrans" cxnId="{8965B2F7-C74E-4C26-8A9F-E986A7C18FAE}">
      <dgm:prSet/>
      <dgm:spPr/>
      <dgm:t>
        <a:bodyPr/>
        <a:lstStyle/>
        <a:p>
          <a:endParaRPr lang="fr-FR"/>
        </a:p>
      </dgm:t>
    </dgm:pt>
    <dgm:pt modelId="{0F99391A-02C1-463B-B88D-B13E1768A6B5}" type="sibTrans" cxnId="{8965B2F7-C74E-4C26-8A9F-E986A7C18FAE}">
      <dgm:prSet/>
      <dgm:spPr/>
      <dgm:t>
        <a:bodyPr/>
        <a:lstStyle/>
        <a:p>
          <a:endParaRPr lang="fr-FR"/>
        </a:p>
      </dgm:t>
    </dgm:pt>
    <dgm:pt modelId="{965F0F2D-DD77-4814-82BD-3DF1AA484BBB}">
      <dgm:prSet/>
      <dgm:spPr/>
      <dgm:t>
        <a:bodyPr/>
        <a:lstStyle/>
        <a:p>
          <a:r>
            <a:rPr lang="fr-FR" dirty="0"/>
            <a:t>DVRD</a:t>
          </a:r>
        </a:p>
      </dgm:t>
    </dgm:pt>
    <dgm:pt modelId="{0E04F613-D086-48BE-8F0C-BEF8A49CDD1F}" type="parTrans" cxnId="{3BA2F26A-3E2B-41A0-8FFF-6AF5871BBAF0}">
      <dgm:prSet/>
      <dgm:spPr/>
      <dgm:t>
        <a:bodyPr/>
        <a:lstStyle/>
        <a:p>
          <a:endParaRPr lang="fr-FR"/>
        </a:p>
      </dgm:t>
    </dgm:pt>
    <dgm:pt modelId="{78BF8E42-FD0B-499A-AE22-7A6E6C3DA061}" type="sibTrans" cxnId="{3BA2F26A-3E2B-41A0-8FFF-6AF5871BBAF0}">
      <dgm:prSet/>
      <dgm:spPr/>
      <dgm:t>
        <a:bodyPr/>
        <a:lstStyle/>
        <a:p>
          <a:endParaRPr lang="fr-FR"/>
        </a:p>
      </dgm:t>
    </dgm:pt>
    <dgm:pt modelId="{AD3867F3-0550-4839-81CA-EE29B043B4DC}">
      <dgm:prSet/>
      <dgm:spPr/>
      <dgm:t>
        <a:bodyPr/>
        <a:lstStyle/>
        <a:p>
          <a:r>
            <a:rPr lang="fr-FR" dirty="0"/>
            <a:t>DPAAH/</a:t>
          </a:r>
          <a:r>
            <a:rPr lang="fr-FR" dirty="0" err="1"/>
            <a:t>Ssl</a:t>
          </a:r>
          <a:endParaRPr lang="fr-FR" dirty="0"/>
        </a:p>
      </dgm:t>
    </dgm:pt>
    <dgm:pt modelId="{DC25E10D-C995-4413-AAEB-157CBA7540AE}" type="parTrans" cxnId="{B54F51A5-5909-44E8-999A-94017D9093E7}">
      <dgm:prSet/>
      <dgm:spPr/>
      <dgm:t>
        <a:bodyPr/>
        <a:lstStyle/>
        <a:p>
          <a:endParaRPr lang="fr-FR"/>
        </a:p>
      </dgm:t>
    </dgm:pt>
    <dgm:pt modelId="{A41AB7FF-597B-4E66-960D-95BA0BBD10B1}" type="sibTrans" cxnId="{B54F51A5-5909-44E8-999A-94017D9093E7}">
      <dgm:prSet/>
      <dgm:spPr/>
      <dgm:t>
        <a:bodyPr/>
        <a:lstStyle/>
        <a:p>
          <a:endParaRPr lang="fr-FR"/>
        </a:p>
      </dgm:t>
    </dgm:pt>
    <dgm:pt modelId="{148D4C6C-6F67-4216-A548-17F677C3C088}" type="pres">
      <dgm:prSet presAssocID="{D39A4965-6E40-438E-B067-47716F4B8E1A}" presName="hierChild1" presStyleCnt="0">
        <dgm:presLayoutVars>
          <dgm:chPref val="1"/>
          <dgm:dir/>
          <dgm:animOne val="branch"/>
          <dgm:animLvl val="lvl"/>
          <dgm:resizeHandles/>
        </dgm:presLayoutVars>
      </dgm:prSet>
      <dgm:spPr/>
    </dgm:pt>
    <dgm:pt modelId="{152CA073-FD14-4D2E-BA2C-9CD7EDA9264A}" type="pres">
      <dgm:prSet presAssocID="{BE9B2DDC-9B49-4697-A6D8-8C23D2B811ED}" presName="hierRoot1" presStyleCnt="0"/>
      <dgm:spPr/>
    </dgm:pt>
    <dgm:pt modelId="{AA2B2B0A-B667-401F-964B-D5DDFECA5D44}" type="pres">
      <dgm:prSet presAssocID="{BE9B2DDC-9B49-4697-A6D8-8C23D2B811ED}" presName="composite" presStyleCnt="0"/>
      <dgm:spPr/>
    </dgm:pt>
    <dgm:pt modelId="{D9B239AE-71AB-466A-AE8D-8235CFBF8668}" type="pres">
      <dgm:prSet presAssocID="{BE9B2DDC-9B49-4697-A6D8-8C23D2B811ED}" presName="background" presStyleLbl="node0" presStyleIdx="0" presStyleCnt="1"/>
      <dgm:spPr/>
    </dgm:pt>
    <dgm:pt modelId="{F529DEC9-7717-49E5-B0DF-D1768A250072}" type="pres">
      <dgm:prSet presAssocID="{BE9B2DDC-9B49-4697-A6D8-8C23D2B811ED}" presName="text" presStyleLbl="fgAcc0" presStyleIdx="0" presStyleCnt="1" custScaleX="235260" custLinFactNeighborY="-67538">
        <dgm:presLayoutVars>
          <dgm:chPref val="3"/>
        </dgm:presLayoutVars>
      </dgm:prSet>
      <dgm:spPr/>
    </dgm:pt>
    <dgm:pt modelId="{4D962DED-FC97-4D7E-B2A6-D048A8BB4530}" type="pres">
      <dgm:prSet presAssocID="{BE9B2DDC-9B49-4697-A6D8-8C23D2B811ED}" presName="hierChild2" presStyleCnt="0"/>
      <dgm:spPr/>
    </dgm:pt>
    <dgm:pt modelId="{AF0722F4-BFAE-4620-A0FB-D8158DD7161F}" type="pres">
      <dgm:prSet presAssocID="{24E7DAB2-92B1-4E47-82A1-4C4EFD091120}" presName="Name10" presStyleLbl="parChTrans1D2" presStyleIdx="0" presStyleCnt="5"/>
      <dgm:spPr/>
    </dgm:pt>
    <dgm:pt modelId="{C3081C9F-F43B-4875-ABF4-35002E52F51F}" type="pres">
      <dgm:prSet presAssocID="{B7ED4F2E-3D8B-4CDF-8243-BFD3C01E155C}" presName="hierRoot2" presStyleCnt="0"/>
      <dgm:spPr/>
    </dgm:pt>
    <dgm:pt modelId="{23318E2D-DF9A-4199-8CA6-9054F985857B}" type="pres">
      <dgm:prSet presAssocID="{B7ED4F2E-3D8B-4CDF-8243-BFD3C01E155C}" presName="composite2" presStyleCnt="0"/>
      <dgm:spPr/>
    </dgm:pt>
    <dgm:pt modelId="{BC1AC093-8720-451B-8DD4-40A276CF208E}" type="pres">
      <dgm:prSet presAssocID="{B7ED4F2E-3D8B-4CDF-8243-BFD3C01E155C}" presName="background2" presStyleLbl="node2" presStyleIdx="0" presStyleCnt="5"/>
      <dgm:spPr/>
    </dgm:pt>
    <dgm:pt modelId="{1382FC79-8BD9-44FC-9265-0A0B175953E2}" type="pres">
      <dgm:prSet presAssocID="{B7ED4F2E-3D8B-4CDF-8243-BFD3C01E155C}" presName="text2" presStyleLbl="fgAcc2" presStyleIdx="0" presStyleCnt="5" custScaleX="100000" custScaleY="100000">
        <dgm:presLayoutVars>
          <dgm:chPref val="3"/>
        </dgm:presLayoutVars>
      </dgm:prSet>
      <dgm:spPr/>
    </dgm:pt>
    <dgm:pt modelId="{05C8D88B-48BE-4D60-A8BD-A58CD37ED005}" type="pres">
      <dgm:prSet presAssocID="{B7ED4F2E-3D8B-4CDF-8243-BFD3C01E155C}" presName="hierChild3" presStyleCnt="0"/>
      <dgm:spPr/>
    </dgm:pt>
    <dgm:pt modelId="{CDA99C9E-E80B-4F69-94B0-E45A0721FFD4}" type="pres">
      <dgm:prSet presAssocID="{0E04F613-D086-48BE-8F0C-BEF8A49CDD1F}" presName="Name17" presStyleLbl="parChTrans1D3" presStyleIdx="0" presStyleCnt="2"/>
      <dgm:spPr/>
    </dgm:pt>
    <dgm:pt modelId="{7C7B77FA-6132-40C1-B0FC-96A777A0AF79}" type="pres">
      <dgm:prSet presAssocID="{965F0F2D-DD77-4814-82BD-3DF1AA484BBB}" presName="hierRoot3" presStyleCnt="0"/>
      <dgm:spPr/>
    </dgm:pt>
    <dgm:pt modelId="{FA6B5331-3D8A-41CB-BBF7-425E461245AE}" type="pres">
      <dgm:prSet presAssocID="{965F0F2D-DD77-4814-82BD-3DF1AA484BBB}" presName="composite3" presStyleCnt="0"/>
      <dgm:spPr/>
    </dgm:pt>
    <dgm:pt modelId="{1E5F23F6-4093-4D9A-91DB-A6CB7085953B}" type="pres">
      <dgm:prSet presAssocID="{965F0F2D-DD77-4814-82BD-3DF1AA484BBB}" presName="background3" presStyleLbl="node3" presStyleIdx="0" presStyleCnt="2"/>
      <dgm:spPr/>
    </dgm:pt>
    <dgm:pt modelId="{E213FA18-8D44-4AAF-852A-CE3381A3A3BC}" type="pres">
      <dgm:prSet presAssocID="{965F0F2D-DD77-4814-82BD-3DF1AA484BBB}" presName="text3" presStyleLbl="fgAcc3" presStyleIdx="0" presStyleCnt="2">
        <dgm:presLayoutVars>
          <dgm:chPref val="3"/>
        </dgm:presLayoutVars>
      </dgm:prSet>
      <dgm:spPr/>
    </dgm:pt>
    <dgm:pt modelId="{A818CBF4-1D5B-47C6-88A8-7A1E9E564F10}" type="pres">
      <dgm:prSet presAssocID="{965F0F2D-DD77-4814-82BD-3DF1AA484BBB}" presName="hierChild4" presStyleCnt="0"/>
      <dgm:spPr/>
    </dgm:pt>
    <dgm:pt modelId="{241A3570-316F-47CB-AC00-B6E4271E1A89}" type="pres">
      <dgm:prSet presAssocID="{D2AA130E-D278-49C7-8FD7-9E86D1C8C1E3}" presName="Name17" presStyleLbl="parChTrans1D3" presStyleIdx="1" presStyleCnt="2"/>
      <dgm:spPr/>
    </dgm:pt>
    <dgm:pt modelId="{08D36FD0-31AD-45F5-8758-77082F29C777}" type="pres">
      <dgm:prSet presAssocID="{4803290B-8607-4E5B-B43F-CEF56A3CEE61}" presName="hierRoot3" presStyleCnt="0"/>
      <dgm:spPr/>
    </dgm:pt>
    <dgm:pt modelId="{E7268B66-E320-4B5B-8B92-B235456D5489}" type="pres">
      <dgm:prSet presAssocID="{4803290B-8607-4E5B-B43F-CEF56A3CEE61}" presName="composite3" presStyleCnt="0"/>
      <dgm:spPr/>
    </dgm:pt>
    <dgm:pt modelId="{9B2AA4A4-3061-4EEE-83F7-4738B40BF79D}" type="pres">
      <dgm:prSet presAssocID="{4803290B-8607-4E5B-B43F-CEF56A3CEE61}" presName="background3" presStyleLbl="node3" presStyleIdx="1" presStyleCnt="2"/>
      <dgm:spPr/>
    </dgm:pt>
    <dgm:pt modelId="{1B01D9D3-B9A5-432A-AA30-783A5BAF2FAE}" type="pres">
      <dgm:prSet presAssocID="{4803290B-8607-4E5B-B43F-CEF56A3CEE61}" presName="text3" presStyleLbl="fgAcc3" presStyleIdx="1" presStyleCnt="2">
        <dgm:presLayoutVars>
          <dgm:chPref val="3"/>
        </dgm:presLayoutVars>
      </dgm:prSet>
      <dgm:spPr/>
    </dgm:pt>
    <dgm:pt modelId="{45D3032D-9E3F-4D1C-899D-1AF6D94070C7}" type="pres">
      <dgm:prSet presAssocID="{4803290B-8607-4E5B-B43F-CEF56A3CEE61}" presName="hierChild4" presStyleCnt="0"/>
      <dgm:spPr/>
    </dgm:pt>
    <dgm:pt modelId="{7B3CE6E8-E3FE-491A-B9C4-4CFF158573C1}" type="pres">
      <dgm:prSet presAssocID="{DC25E10D-C995-4413-AAEB-157CBA7540AE}" presName="Name23" presStyleLbl="parChTrans1D4" presStyleIdx="0" presStyleCnt="1"/>
      <dgm:spPr/>
    </dgm:pt>
    <dgm:pt modelId="{B2C6E8D1-9309-45F4-A79D-8C20BF53F5DB}" type="pres">
      <dgm:prSet presAssocID="{AD3867F3-0550-4839-81CA-EE29B043B4DC}" presName="hierRoot4" presStyleCnt="0"/>
      <dgm:spPr/>
    </dgm:pt>
    <dgm:pt modelId="{1CB0E970-0010-4732-BB0F-383E278CD58E}" type="pres">
      <dgm:prSet presAssocID="{AD3867F3-0550-4839-81CA-EE29B043B4DC}" presName="composite4" presStyleCnt="0"/>
      <dgm:spPr/>
    </dgm:pt>
    <dgm:pt modelId="{B81B7D2A-3523-4ED4-8BCE-2E7B3A7C2E10}" type="pres">
      <dgm:prSet presAssocID="{AD3867F3-0550-4839-81CA-EE29B043B4DC}" presName="background4" presStyleLbl="node4" presStyleIdx="0" presStyleCnt="1"/>
      <dgm:spPr/>
    </dgm:pt>
    <dgm:pt modelId="{D546C76F-555E-402E-8E1F-410DCBE3BD91}" type="pres">
      <dgm:prSet presAssocID="{AD3867F3-0550-4839-81CA-EE29B043B4DC}" presName="text4" presStyleLbl="fgAcc4" presStyleIdx="0" presStyleCnt="1">
        <dgm:presLayoutVars>
          <dgm:chPref val="3"/>
        </dgm:presLayoutVars>
      </dgm:prSet>
      <dgm:spPr/>
    </dgm:pt>
    <dgm:pt modelId="{AF099889-12D1-4229-B613-543908946579}" type="pres">
      <dgm:prSet presAssocID="{AD3867F3-0550-4839-81CA-EE29B043B4DC}" presName="hierChild5" presStyleCnt="0"/>
      <dgm:spPr/>
    </dgm:pt>
    <dgm:pt modelId="{A173FA78-D977-4BCC-96BC-F48BA2C6EEA6}" type="pres">
      <dgm:prSet presAssocID="{2522C42D-3439-4CCD-BFB2-6C8AF03622B6}" presName="Name10" presStyleLbl="parChTrans1D2" presStyleIdx="1" presStyleCnt="5"/>
      <dgm:spPr/>
    </dgm:pt>
    <dgm:pt modelId="{EECED540-7DFC-472A-B1BF-8A62DCD07A68}" type="pres">
      <dgm:prSet presAssocID="{4071E7FC-78A3-400A-85D6-B040B7DD8050}" presName="hierRoot2" presStyleCnt="0"/>
      <dgm:spPr/>
    </dgm:pt>
    <dgm:pt modelId="{C090210F-6944-4DA4-93B2-46DBB389AB30}" type="pres">
      <dgm:prSet presAssocID="{4071E7FC-78A3-400A-85D6-B040B7DD8050}" presName="composite2" presStyleCnt="0"/>
      <dgm:spPr/>
    </dgm:pt>
    <dgm:pt modelId="{885C0D6B-F9FC-47CF-9046-A294E0C97AD1}" type="pres">
      <dgm:prSet presAssocID="{4071E7FC-78A3-400A-85D6-B040B7DD8050}" presName="background2" presStyleLbl="node2" presStyleIdx="1" presStyleCnt="5"/>
      <dgm:spPr/>
    </dgm:pt>
    <dgm:pt modelId="{7FF37394-BA83-4CAA-9BD2-A4FFF8CA43E7}" type="pres">
      <dgm:prSet presAssocID="{4071E7FC-78A3-400A-85D6-B040B7DD8050}" presName="text2" presStyleLbl="fgAcc2" presStyleIdx="1" presStyleCnt="5">
        <dgm:presLayoutVars>
          <dgm:chPref val="3"/>
        </dgm:presLayoutVars>
      </dgm:prSet>
      <dgm:spPr/>
    </dgm:pt>
    <dgm:pt modelId="{924AB75F-9FC4-4F2C-B5AA-E31B2E6690EE}" type="pres">
      <dgm:prSet presAssocID="{4071E7FC-78A3-400A-85D6-B040B7DD8050}" presName="hierChild3" presStyleCnt="0"/>
      <dgm:spPr/>
    </dgm:pt>
    <dgm:pt modelId="{DA34C592-3197-491D-9D7E-8AE085C4FE2F}" type="pres">
      <dgm:prSet presAssocID="{4797057A-8B23-43B0-A614-9F660DAB4EB7}" presName="Name10" presStyleLbl="parChTrans1D2" presStyleIdx="2" presStyleCnt="5"/>
      <dgm:spPr/>
    </dgm:pt>
    <dgm:pt modelId="{E296AA6E-282B-481A-84F9-D7651057144D}" type="pres">
      <dgm:prSet presAssocID="{C9C213FB-7E4F-49DA-93EB-983922F9927A}" presName="hierRoot2" presStyleCnt="0"/>
      <dgm:spPr/>
    </dgm:pt>
    <dgm:pt modelId="{6598390E-8298-41E3-8C04-A534FCB0F4AA}" type="pres">
      <dgm:prSet presAssocID="{C9C213FB-7E4F-49DA-93EB-983922F9927A}" presName="composite2" presStyleCnt="0"/>
      <dgm:spPr/>
    </dgm:pt>
    <dgm:pt modelId="{4A5B16D5-542D-406C-910C-B63370141979}" type="pres">
      <dgm:prSet presAssocID="{C9C213FB-7E4F-49DA-93EB-983922F9927A}" presName="background2" presStyleLbl="node2" presStyleIdx="2" presStyleCnt="5"/>
      <dgm:spPr/>
    </dgm:pt>
    <dgm:pt modelId="{51E8EAC5-D009-4AC7-8D8E-E4F18DFB3D62}" type="pres">
      <dgm:prSet presAssocID="{C9C213FB-7E4F-49DA-93EB-983922F9927A}" presName="text2" presStyleLbl="fgAcc2" presStyleIdx="2" presStyleCnt="5">
        <dgm:presLayoutVars>
          <dgm:chPref val="3"/>
        </dgm:presLayoutVars>
      </dgm:prSet>
      <dgm:spPr/>
    </dgm:pt>
    <dgm:pt modelId="{A52B6C6A-83A5-4576-8EBB-576602C966B9}" type="pres">
      <dgm:prSet presAssocID="{C9C213FB-7E4F-49DA-93EB-983922F9927A}" presName="hierChild3" presStyleCnt="0"/>
      <dgm:spPr/>
    </dgm:pt>
    <dgm:pt modelId="{1BBB1CEF-6F97-4FD9-A03C-89660697F634}" type="pres">
      <dgm:prSet presAssocID="{6DC44D96-5810-487B-B551-CB2382AD2B2C}" presName="Name10" presStyleLbl="parChTrans1D2" presStyleIdx="3" presStyleCnt="5"/>
      <dgm:spPr/>
    </dgm:pt>
    <dgm:pt modelId="{742EA86E-E0EA-40D9-9620-FA28B7273677}" type="pres">
      <dgm:prSet presAssocID="{89EF639C-84FD-4CAC-9C66-220192D43EEE}" presName="hierRoot2" presStyleCnt="0"/>
      <dgm:spPr/>
    </dgm:pt>
    <dgm:pt modelId="{DDF58CBA-DE58-4040-9AE5-7BC84DFC3EE7}" type="pres">
      <dgm:prSet presAssocID="{89EF639C-84FD-4CAC-9C66-220192D43EEE}" presName="composite2" presStyleCnt="0"/>
      <dgm:spPr/>
    </dgm:pt>
    <dgm:pt modelId="{92398342-72CD-40FE-871B-21E806063213}" type="pres">
      <dgm:prSet presAssocID="{89EF639C-84FD-4CAC-9C66-220192D43EEE}" presName="background2" presStyleLbl="node2" presStyleIdx="3" presStyleCnt="5"/>
      <dgm:spPr/>
    </dgm:pt>
    <dgm:pt modelId="{1DD0ECE5-D37C-4B43-8472-8E1D2257BAAD}" type="pres">
      <dgm:prSet presAssocID="{89EF639C-84FD-4CAC-9C66-220192D43EEE}" presName="text2" presStyleLbl="fgAcc2" presStyleIdx="3" presStyleCnt="5">
        <dgm:presLayoutVars>
          <dgm:chPref val="3"/>
        </dgm:presLayoutVars>
      </dgm:prSet>
      <dgm:spPr/>
    </dgm:pt>
    <dgm:pt modelId="{E8689552-97EC-4DED-9E13-41B545120ED8}" type="pres">
      <dgm:prSet presAssocID="{89EF639C-84FD-4CAC-9C66-220192D43EEE}" presName="hierChild3" presStyleCnt="0"/>
      <dgm:spPr/>
    </dgm:pt>
    <dgm:pt modelId="{EC3657ED-8E5B-4B36-856A-B14998577B44}" type="pres">
      <dgm:prSet presAssocID="{D50F0591-051A-4FC9-8779-18A8C2F2CE14}" presName="Name10" presStyleLbl="parChTrans1D2" presStyleIdx="4" presStyleCnt="5"/>
      <dgm:spPr/>
    </dgm:pt>
    <dgm:pt modelId="{F09C8D73-B159-48F0-93BA-611E7B620822}" type="pres">
      <dgm:prSet presAssocID="{A4EB3BA2-4C8A-4203-A588-60A14B4A493E}" presName="hierRoot2" presStyleCnt="0"/>
      <dgm:spPr/>
    </dgm:pt>
    <dgm:pt modelId="{9B69AE70-4C05-4ECF-BF94-DE2AAA8AFB29}" type="pres">
      <dgm:prSet presAssocID="{A4EB3BA2-4C8A-4203-A588-60A14B4A493E}" presName="composite2" presStyleCnt="0"/>
      <dgm:spPr/>
    </dgm:pt>
    <dgm:pt modelId="{D351AC22-2F0C-4F02-B855-7C3C5070F326}" type="pres">
      <dgm:prSet presAssocID="{A4EB3BA2-4C8A-4203-A588-60A14B4A493E}" presName="background2" presStyleLbl="node2" presStyleIdx="4" presStyleCnt="5"/>
      <dgm:spPr/>
    </dgm:pt>
    <dgm:pt modelId="{A0DC30BB-2CA6-4CA4-B308-03D84F70BFE5}" type="pres">
      <dgm:prSet presAssocID="{A4EB3BA2-4C8A-4203-A588-60A14B4A493E}" presName="text2" presStyleLbl="fgAcc2" presStyleIdx="4" presStyleCnt="5">
        <dgm:presLayoutVars>
          <dgm:chPref val="3"/>
        </dgm:presLayoutVars>
      </dgm:prSet>
      <dgm:spPr/>
    </dgm:pt>
    <dgm:pt modelId="{70F9D43C-8575-4DF1-8821-0B0E1123BD09}" type="pres">
      <dgm:prSet presAssocID="{A4EB3BA2-4C8A-4203-A588-60A14B4A493E}" presName="hierChild3" presStyleCnt="0"/>
      <dgm:spPr/>
    </dgm:pt>
  </dgm:ptLst>
  <dgm:cxnLst>
    <dgm:cxn modelId="{CF216A0A-A860-4E17-8664-0971F5395DB1}" srcId="{BE9B2DDC-9B49-4697-A6D8-8C23D2B811ED}" destId="{B7ED4F2E-3D8B-4CDF-8243-BFD3C01E155C}" srcOrd="0" destOrd="0" parTransId="{24E7DAB2-92B1-4E47-82A1-4C4EFD091120}" sibTransId="{C2AC69E1-C604-4345-9D33-EFEAEBEEEF2F}"/>
    <dgm:cxn modelId="{F8FF230C-85D6-49EC-9DB9-D3F9C629E943}" type="presOf" srcId="{A4EB3BA2-4C8A-4203-A588-60A14B4A493E}" destId="{A0DC30BB-2CA6-4CA4-B308-03D84F70BFE5}" srcOrd="0" destOrd="0" presId="urn:microsoft.com/office/officeart/2005/8/layout/hierarchy1"/>
    <dgm:cxn modelId="{FFF11718-B276-46DF-9E11-D4DA55592BCB}" type="presOf" srcId="{AD3867F3-0550-4839-81CA-EE29B043B4DC}" destId="{D546C76F-555E-402E-8E1F-410DCBE3BD91}" srcOrd="0" destOrd="0" presId="urn:microsoft.com/office/officeart/2005/8/layout/hierarchy1"/>
    <dgm:cxn modelId="{31136E27-ECDB-4414-98EA-A1D9D3546E41}" srcId="{BE9B2DDC-9B49-4697-A6D8-8C23D2B811ED}" destId="{4071E7FC-78A3-400A-85D6-B040B7DD8050}" srcOrd="1" destOrd="0" parTransId="{2522C42D-3439-4CCD-BFB2-6C8AF03622B6}" sibTransId="{06FCA90B-0894-4005-9A52-A013E2D5D5D8}"/>
    <dgm:cxn modelId="{A7BB3832-B81D-433C-AC03-AE181935EB1D}" srcId="{D39A4965-6E40-438E-B067-47716F4B8E1A}" destId="{BE9B2DDC-9B49-4697-A6D8-8C23D2B811ED}" srcOrd="0" destOrd="0" parTransId="{F8A55248-F2B4-4DE3-BFD0-D86F99302E1D}" sibTransId="{5A7774F5-BB0D-450E-91FA-65E29A2A0178}"/>
    <dgm:cxn modelId="{58E57736-01C7-40E5-9DAA-0D48F7B8588C}" type="presOf" srcId="{0E04F613-D086-48BE-8F0C-BEF8A49CDD1F}" destId="{CDA99C9E-E80B-4F69-94B0-E45A0721FFD4}" srcOrd="0" destOrd="0" presId="urn:microsoft.com/office/officeart/2005/8/layout/hierarchy1"/>
    <dgm:cxn modelId="{E34B365B-AC76-4384-BC6F-807EAB00F02B}" type="presOf" srcId="{6DC44D96-5810-487B-B551-CB2382AD2B2C}" destId="{1BBB1CEF-6F97-4FD9-A03C-89660697F634}" srcOrd="0" destOrd="0" presId="urn:microsoft.com/office/officeart/2005/8/layout/hierarchy1"/>
    <dgm:cxn modelId="{B4573C43-AC05-4D48-809A-E06A851B1288}" type="presOf" srcId="{4071E7FC-78A3-400A-85D6-B040B7DD8050}" destId="{7FF37394-BA83-4CAA-9BD2-A4FFF8CA43E7}" srcOrd="0" destOrd="0" presId="urn:microsoft.com/office/officeart/2005/8/layout/hierarchy1"/>
    <dgm:cxn modelId="{7A154643-F23D-42DA-9A03-CE5B8EC9CF41}" type="presOf" srcId="{B7ED4F2E-3D8B-4CDF-8243-BFD3C01E155C}" destId="{1382FC79-8BD9-44FC-9265-0A0B175953E2}" srcOrd="0" destOrd="0" presId="urn:microsoft.com/office/officeart/2005/8/layout/hierarchy1"/>
    <dgm:cxn modelId="{3BA2F26A-3E2B-41A0-8FFF-6AF5871BBAF0}" srcId="{B7ED4F2E-3D8B-4CDF-8243-BFD3C01E155C}" destId="{965F0F2D-DD77-4814-82BD-3DF1AA484BBB}" srcOrd="0" destOrd="0" parTransId="{0E04F613-D086-48BE-8F0C-BEF8A49CDD1F}" sibTransId="{78BF8E42-FD0B-499A-AE22-7A6E6C3DA061}"/>
    <dgm:cxn modelId="{9979F36C-6F2D-4F8D-B69E-702CDC62DEE6}" srcId="{BE9B2DDC-9B49-4697-A6D8-8C23D2B811ED}" destId="{A4EB3BA2-4C8A-4203-A588-60A14B4A493E}" srcOrd="4" destOrd="0" parTransId="{D50F0591-051A-4FC9-8779-18A8C2F2CE14}" sibTransId="{56225F7F-DEA8-46E9-A1CC-0D87875816BA}"/>
    <dgm:cxn modelId="{77B6306D-C662-4D09-A00D-132DBFCEF614}" type="presOf" srcId="{965F0F2D-DD77-4814-82BD-3DF1AA484BBB}" destId="{E213FA18-8D44-4AAF-852A-CE3381A3A3BC}" srcOrd="0" destOrd="0" presId="urn:microsoft.com/office/officeart/2005/8/layout/hierarchy1"/>
    <dgm:cxn modelId="{2882AC50-F5B5-406B-842D-1623489DB2AF}" srcId="{BE9B2DDC-9B49-4697-A6D8-8C23D2B811ED}" destId="{89EF639C-84FD-4CAC-9C66-220192D43EEE}" srcOrd="3" destOrd="0" parTransId="{6DC44D96-5810-487B-B551-CB2382AD2B2C}" sibTransId="{4148C5D5-3B5D-43CD-808A-33C7D622534A}"/>
    <dgm:cxn modelId="{D6DF4956-194D-4FA9-89F6-3FAC3E6BCEFD}" type="presOf" srcId="{C9C213FB-7E4F-49DA-93EB-983922F9927A}" destId="{51E8EAC5-D009-4AC7-8D8E-E4F18DFB3D62}" srcOrd="0" destOrd="0" presId="urn:microsoft.com/office/officeart/2005/8/layout/hierarchy1"/>
    <dgm:cxn modelId="{309FB978-0912-4341-A014-B53F74F113B3}" type="presOf" srcId="{4797057A-8B23-43B0-A614-9F660DAB4EB7}" destId="{DA34C592-3197-491D-9D7E-8AE085C4FE2F}" srcOrd="0" destOrd="0" presId="urn:microsoft.com/office/officeart/2005/8/layout/hierarchy1"/>
    <dgm:cxn modelId="{544A8059-4ADA-48C4-AFFC-3BB428D8A710}" type="presOf" srcId="{D2AA130E-D278-49C7-8FD7-9E86D1C8C1E3}" destId="{241A3570-316F-47CB-AC00-B6E4271E1A89}" srcOrd="0" destOrd="0" presId="urn:microsoft.com/office/officeart/2005/8/layout/hierarchy1"/>
    <dgm:cxn modelId="{7598F881-3EC5-4E67-8EA1-A5394D3C04F7}" type="presOf" srcId="{D39A4965-6E40-438E-B067-47716F4B8E1A}" destId="{148D4C6C-6F67-4216-A548-17F677C3C088}" srcOrd="0" destOrd="0" presId="urn:microsoft.com/office/officeart/2005/8/layout/hierarchy1"/>
    <dgm:cxn modelId="{E1483F92-5D0D-4E04-9BEA-F59CB56703BE}" srcId="{BE9B2DDC-9B49-4697-A6D8-8C23D2B811ED}" destId="{C9C213FB-7E4F-49DA-93EB-983922F9927A}" srcOrd="2" destOrd="0" parTransId="{4797057A-8B23-43B0-A614-9F660DAB4EB7}" sibTransId="{F818AF94-D359-48BC-AA15-C21866586710}"/>
    <dgm:cxn modelId="{B54F51A5-5909-44E8-999A-94017D9093E7}" srcId="{4803290B-8607-4E5B-B43F-CEF56A3CEE61}" destId="{AD3867F3-0550-4839-81CA-EE29B043B4DC}" srcOrd="0" destOrd="0" parTransId="{DC25E10D-C995-4413-AAEB-157CBA7540AE}" sibTransId="{A41AB7FF-597B-4E66-960D-95BA0BBD10B1}"/>
    <dgm:cxn modelId="{2A447AA8-EBE4-4223-ACC8-0C1C335D13A3}" type="presOf" srcId="{D50F0591-051A-4FC9-8779-18A8C2F2CE14}" destId="{EC3657ED-8E5B-4B36-856A-B14998577B44}" srcOrd="0" destOrd="0" presId="urn:microsoft.com/office/officeart/2005/8/layout/hierarchy1"/>
    <dgm:cxn modelId="{B33036B8-48C2-4124-8212-3556271C8095}" type="presOf" srcId="{BE9B2DDC-9B49-4697-A6D8-8C23D2B811ED}" destId="{F529DEC9-7717-49E5-B0DF-D1768A250072}" srcOrd="0" destOrd="0" presId="urn:microsoft.com/office/officeart/2005/8/layout/hierarchy1"/>
    <dgm:cxn modelId="{DB1EAAC5-C9E5-4233-9B3B-BAC823EA2638}" type="presOf" srcId="{4803290B-8607-4E5B-B43F-CEF56A3CEE61}" destId="{1B01D9D3-B9A5-432A-AA30-783A5BAF2FAE}" srcOrd="0" destOrd="0" presId="urn:microsoft.com/office/officeart/2005/8/layout/hierarchy1"/>
    <dgm:cxn modelId="{78BE2CE4-3F5A-4C4A-A5D6-54639C48A221}" type="presOf" srcId="{2522C42D-3439-4CCD-BFB2-6C8AF03622B6}" destId="{A173FA78-D977-4BCC-96BC-F48BA2C6EEA6}" srcOrd="0" destOrd="0" presId="urn:microsoft.com/office/officeart/2005/8/layout/hierarchy1"/>
    <dgm:cxn modelId="{62DE6DE7-DEC9-46C2-8D97-F010C4E47922}" type="presOf" srcId="{89EF639C-84FD-4CAC-9C66-220192D43EEE}" destId="{1DD0ECE5-D37C-4B43-8472-8E1D2257BAAD}" srcOrd="0" destOrd="0" presId="urn:microsoft.com/office/officeart/2005/8/layout/hierarchy1"/>
    <dgm:cxn modelId="{89FD21F0-07B3-4935-BE4D-D89BF1D8FDC6}" type="presOf" srcId="{24E7DAB2-92B1-4E47-82A1-4C4EFD091120}" destId="{AF0722F4-BFAE-4620-A0FB-D8158DD7161F}" srcOrd="0" destOrd="0" presId="urn:microsoft.com/office/officeart/2005/8/layout/hierarchy1"/>
    <dgm:cxn modelId="{57D891F2-6EF1-45AF-8C6F-C41691E80445}" type="presOf" srcId="{DC25E10D-C995-4413-AAEB-157CBA7540AE}" destId="{7B3CE6E8-E3FE-491A-B9C4-4CFF158573C1}" srcOrd="0" destOrd="0" presId="urn:microsoft.com/office/officeart/2005/8/layout/hierarchy1"/>
    <dgm:cxn modelId="{8965B2F7-C74E-4C26-8A9F-E986A7C18FAE}" srcId="{B7ED4F2E-3D8B-4CDF-8243-BFD3C01E155C}" destId="{4803290B-8607-4E5B-B43F-CEF56A3CEE61}" srcOrd="1" destOrd="0" parTransId="{D2AA130E-D278-49C7-8FD7-9E86D1C8C1E3}" sibTransId="{0F99391A-02C1-463B-B88D-B13E1768A6B5}"/>
    <dgm:cxn modelId="{0792581B-1141-4425-80A5-891F47BB954D}" type="presParOf" srcId="{148D4C6C-6F67-4216-A548-17F677C3C088}" destId="{152CA073-FD14-4D2E-BA2C-9CD7EDA9264A}" srcOrd="0" destOrd="0" presId="urn:microsoft.com/office/officeart/2005/8/layout/hierarchy1"/>
    <dgm:cxn modelId="{BCCA6CFE-A53F-4AA4-A609-5D2E3E5F62E1}" type="presParOf" srcId="{152CA073-FD14-4D2E-BA2C-9CD7EDA9264A}" destId="{AA2B2B0A-B667-401F-964B-D5DDFECA5D44}" srcOrd="0" destOrd="0" presId="urn:microsoft.com/office/officeart/2005/8/layout/hierarchy1"/>
    <dgm:cxn modelId="{0009BD3A-D447-49B3-A9CC-2838A8114352}" type="presParOf" srcId="{AA2B2B0A-B667-401F-964B-D5DDFECA5D44}" destId="{D9B239AE-71AB-466A-AE8D-8235CFBF8668}" srcOrd="0" destOrd="0" presId="urn:microsoft.com/office/officeart/2005/8/layout/hierarchy1"/>
    <dgm:cxn modelId="{01239249-D7DB-4C70-B491-6919FE6829A2}" type="presParOf" srcId="{AA2B2B0A-B667-401F-964B-D5DDFECA5D44}" destId="{F529DEC9-7717-49E5-B0DF-D1768A250072}" srcOrd="1" destOrd="0" presId="urn:microsoft.com/office/officeart/2005/8/layout/hierarchy1"/>
    <dgm:cxn modelId="{25A1397E-3ABD-4DCA-A0EE-E215C4B41150}" type="presParOf" srcId="{152CA073-FD14-4D2E-BA2C-9CD7EDA9264A}" destId="{4D962DED-FC97-4D7E-B2A6-D048A8BB4530}" srcOrd="1" destOrd="0" presId="urn:microsoft.com/office/officeart/2005/8/layout/hierarchy1"/>
    <dgm:cxn modelId="{06976AA9-02C3-432F-A69F-D19297D2A48D}" type="presParOf" srcId="{4D962DED-FC97-4D7E-B2A6-D048A8BB4530}" destId="{AF0722F4-BFAE-4620-A0FB-D8158DD7161F}" srcOrd="0" destOrd="0" presId="urn:microsoft.com/office/officeart/2005/8/layout/hierarchy1"/>
    <dgm:cxn modelId="{A4B3729F-9740-4A97-9F79-21DF11E6978A}" type="presParOf" srcId="{4D962DED-FC97-4D7E-B2A6-D048A8BB4530}" destId="{C3081C9F-F43B-4875-ABF4-35002E52F51F}" srcOrd="1" destOrd="0" presId="urn:microsoft.com/office/officeart/2005/8/layout/hierarchy1"/>
    <dgm:cxn modelId="{7C89D9FC-9B08-4C2F-937D-A41AA8FAB6CF}" type="presParOf" srcId="{C3081C9F-F43B-4875-ABF4-35002E52F51F}" destId="{23318E2D-DF9A-4199-8CA6-9054F985857B}" srcOrd="0" destOrd="0" presId="urn:microsoft.com/office/officeart/2005/8/layout/hierarchy1"/>
    <dgm:cxn modelId="{76E1BB06-900F-434C-A7D7-52080C90424A}" type="presParOf" srcId="{23318E2D-DF9A-4199-8CA6-9054F985857B}" destId="{BC1AC093-8720-451B-8DD4-40A276CF208E}" srcOrd="0" destOrd="0" presId="urn:microsoft.com/office/officeart/2005/8/layout/hierarchy1"/>
    <dgm:cxn modelId="{943AEF64-9FD7-4508-AD5C-3B7D9CD0B409}" type="presParOf" srcId="{23318E2D-DF9A-4199-8CA6-9054F985857B}" destId="{1382FC79-8BD9-44FC-9265-0A0B175953E2}" srcOrd="1" destOrd="0" presId="urn:microsoft.com/office/officeart/2005/8/layout/hierarchy1"/>
    <dgm:cxn modelId="{DFE32798-2889-41C9-8BB0-109B07ECA293}" type="presParOf" srcId="{C3081C9F-F43B-4875-ABF4-35002E52F51F}" destId="{05C8D88B-48BE-4D60-A8BD-A58CD37ED005}" srcOrd="1" destOrd="0" presId="urn:microsoft.com/office/officeart/2005/8/layout/hierarchy1"/>
    <dgm:cxn modelId="{FA85D8B1-59B9-46B8-A7CA-77DAB88B7FA7}" type="presParOf" srcId="{05C8D88B-48BE-4D60-A8BD-A58CD37ED005}" destId="{CDA99C9E-E80B-4F69-94B0-E45A0721FFD4}" srcOrd="0" destOrd="0" presId="urn:microsoft.com/office/officeart/2005/8/layout/hierarchy1"/>
    <dgm:cxn modelId="{08D67313-7EBF-4A56-AE93-99204DEDD1D6}" type="presParOf" srcId="{05C8D88B-48BE-4D60-A8BD-A58CD37ED005}" destId="{7C7B77FA-6132-40C1-B0FC-96A777A0AF79}" srcOrd="1" destOrd="0" presId="urn:microsoft.com/office/officeart/2005/8/layout/hierarchy1"/>
    <dgm:cxn modelId="{F20A60E5-D728-4C9E-ADE4-38212194C8C0}" type="presParOf" srcId="{7C7B77FA-6132-40C1-B0FC-96A777A0AF79}" destId="{FA6B5331-3D8A-41CB-BBF7-425E461245AE}" srcOrd="0" destOrd="0" presId="urn:microsoft.com/office/officeart/2005/8/layout/hierarchy1"/>
    <dgm:cxn modelId="{AD608748-8668-459B-9338-D2B3069D36DC}" type="presParOf" srcId="{FA6B5331-3D8A-41CB-BBF7-425E461245AE}" destId="{1E5F23F6-4093-4D9A-91DB-A6CB7085953B}" srcOrd="0" destOrd="0" presId="urn:microsoft.com/office/officeart/2005/8/layout/hierarchy1"/>
    <dgm:cxn modelId="{B586A959-FFE9-432B-B129-F919372E79BB}" type="presParOf" srcId="{FA6B5331-3D8A-41CB-BBF7-425E461245AE}" destId="{E213FA18-8D44-4AAF-852A-CE3381A3A3BC}" srcOrd="1" destOrd="0" presId="urn:microsoft.com/office/officeart/2005/8/layout/hierarchy1"/>
    <dgm:cxn modelId="{8B00536A-093B-4E9D-9B2C-1AFC46CE4D4D}" type="presParOf" srcId="{7C7B77FA-6132-40C1-B0FC-96A777A0AF79}" destId="{A818CBF4-1D5B-47C6-88A8-7A1E9E564F10}" srcOrd="1" destOrd="0" presId="urn:microsoft.com/office/officeart/2005/8/layout/hierarchy1"/>
    <dgm:cxn modelId="{91298C0C-CF14-4B9C-A891-99C2C5267B61}" type="presParOf" srcId="{05C8D88B-48BE-4D60-A8BD-A58CD37ED005}" destId="{241A3570-316F-47CB-AC00-B6E4271E1A89}" srcOrd="2" destOrd="0" presId="urn:microsoft.com/office/officeart/2005/8/layout/hierarchy1"/>
    <dgm:cxn modelId="{C981BD1B-DA30-4B5D-8365-0ABA0129F10D}" type="presParOf" srcId="{05C8D88B-48BE-4D60-A8BD-A58CD37ED005}" destId="{08D36FD0-31AD-45F5-8758-77082F29C777}" srcOrd="3" destOrd="0" presId="urn:microsoft.com/office/officeart/2005/8/layout/hierarchy1"/>
    <dgm:cxn modelId="{FBBA4CF2-0065-4F59-AF94-F418A413C882}" type="presParOf" srcId="{08D36FD0-31AD-45F5-8758-77082F29C777}" destId="{E7268B66-E320-4B5B-8B92-B235456D5489}" srcOrd="0" destOrd="0" presId="urn:microsoft.com/office/officeart/2005/8/layout/hierarchy1"/>
    <dgm:cxn modelId="{6CC64626-6F93-4C83-82F0-ACCE353CF018}" type="presParOf" srcId="{E7268B66-E320-4B5B-8B92-B235456D5489}" destId="{9B2AA4A4-3061-4EEE-83F7-4738B40BF79D}" srcOrd="0" destOrd="0" presId="urn:microsoft.com/office/officeart/2005/8/layout/hierarchy1"/>
    <dgm:cxn modelId="{679EF9BD-A0F0-4948-84AB-0C639E7CF74B}" type="presParOf" srcId="{E7268B66-E320-4B5B-8B92-B235456D5489}" destId="{1B01D9D3-B9A5-432A-AA30-783A5BAF2FAE}" srcOrd="1" destOrd="0" presId="urn:microsoft.com/office/officeart/2005/8/layout/hierarchy1"/>
    <dgm:cxn modelId="{A98C7CC3-AF14-4B08-9AE7-F1F934D69997}" type="presParOf" srcId="{08D36FD0-31AD-45F5-8758-77082F29C777}" destId="{45D3032D-9E3F-4D1C-899D-1AF6D94070C7}" srcOrd="1" destOrd="0" presId="urn:microsoft.com/office/officeart/2005/8/layout/hierarchy1"/>
    <dgm:cxn modelId="{16B94EC3-2413-454E-A865-93C6436061C8}" type="presParOf" srcId="{45D3032D-9E3F-4D1C-899D-1AF6D94070C7}" destId="{7B3CE6E8-E3FE-491A-B9C4-4CFF158573C1}" srcOrd="0" destOrd="0" presId="urn:microsoft.com/office/officeart/2005/8/layout/hierarchy1"/>
    <dgm:cxn modelId="{D9970451-EBF1-4E96-B044-79A18032C6B6}" type="presParOf" srcId="{45D3032D-9E3F-4D1C-899D-1AF6D94070C7}" destId="{B2C6E8D1-9309-45F4-A79D-8C20BF53F5DB}" srcOrd="1" destOrd="0" presId="urn:microsoft.com/office/officeart/2005/8/layout/hierarchy1"/>
    <dgm:cxn modelId="{2623EC69-A4A6-4C5C-9E10-864C29901187}" type="presParOf" srcId="{B2C6E8D1-9309-45F4-A79D-8C20BF53F5DB}" destId="{1CB0E970-0010-4732-BB0F-383E278CD58E}" srcOrd="0" destOrd="0" presId="urn:microsoft.com/office/officeart/2005/8/layout/hierarchy1"/>
    <dgm:cxn modelId="{F2E1BE86-5FEC-473D-B7DF-F7BBC535F4E1}" type="presParOf" srcId="{1CB0E970-0010-4732-BB0F-383E278CD58E}" destId="{B81B7D2A-3523-4ED4-8BCE-2E7B3A7C2E10}" srcOrd="0" destOrd="0" presId="urn:microsoft.com/office/officeart/2005/8/layout/hierarchy1"/>
    <dgm:cxn modelId="{C2A9E1F6-3BF0-4905-B333-E8B9AEE26515}" type="presParOf" srcId="{1CB0E970-0010-4732-BB0F-383E278CD58E}" destId="{D546C76F-555E-402E-8E1F-410DCBE3BD91}" srcOrd="1" destOrd="0" presId="urn:microsoft.com/office/officeart/2005/8/layout/hierarchy1"/>
    <dgm:cxn modelId="{944D443C-27EF-4101-B182-92DB014B5A8F}" type="presParOf" srcId="{B2C6E8D1-9309-45F4-A79D-8C20BF53F5DB}" destId="{AF099889-12D1-4229-B613-543908946579}" srcOrd="1" destOrd="0" presId="urn:microsoft.com/office/officeart/2005/8/layout/hierarchy1"/>
    <dgm:cxn modelId="{E7E19A02-569E-4A71-9BD2-6CC1FC062B2E}" type="presParOf" srcId="{4D962DED-FC97-4D7E-B2A6-D048A8BB4530}" destId="{A173FA78-D977-4BCC-96BC-F48BA2C6EEA6}" srcOrd="2" destOrd="0" presId="urn:microsoft.com/office/officeart/2005/8/layout/hierarchy1"/>
    <dgm:cxn modelId="{92533D3B-6B11-46EE-8A30-6ED3A2F3E30E}" type="presParOf" srcId="{4D962DED-FC97-4D7E-B2A6-D048A8BB4530}" destId="{EECED540-7DFC-472A-B1BF-8A62DCD07A68}" srcOrd="3" destOrd="0" presId="urn:microsoft.com/office/officeart/2005/8/layout/hierarchy1"/>
    <dgm:cxn modelId="{C6BF1515-161A-44AA-8122-15D607F2AECC}" type="presParOf" srcId="{EECED540-7DFC-472A-B1BF-8A62DCD07A68}" destId="{C090210F-6944-4DA4-93B2-46DBB389AB30}" srcOrd="0" destOrd="0" presId="urn:microsoft.com/office/officeart/2005/8/layout/hierarchy1"/>
    <dgm:cxn modelId="{08849A36-1995-4173-8E7E-6C431402BE61}" type="presParOf" srcId="{C090210F-6944-4DA4-93B2-46DBB389AB30}" destId="{885C0D6B-F9FC-47CF-9046-A294E0C97AD1}" srcOrd="0" destOrd="0" presId="urn:microsoft.com/office/officeart/2005/8/layout/hierarchy1"/>
    <dgm:cxn modelId="{3A8E1F64-0B19-45A4-B617-ED1729BFC582}" type="presParOf" srcId="{C090210F-6944-4DA4-93B2-46DBB389AB30}" destId="{7FF37394-BA83-4CAA-9BD2-A4FFF8CA43E7}" srcOrd="1" destOrd="0" presId="urn:microsoft.com/office/officeart/2005/8/layout/hierarchy1"/>
    <dgm:cxn modelId="{51029294-9F38-4387-B30D-CF018B8B4682}" type="presParOf" srcId="{EECED540-7DFC-472A-B1BF-8A62DCD07A68}" destId="{924AB75F-9FC4-4F2C-B5AA-E31B2E6690EE}" srcOrd="1" destOrd="0" presId="urn:microsoft.com/office/officeart/2005/8/layout/hierarchy1"/>
    <dgm:cxn modelId="{3F767FB2-ADB5-487E-8539-4CF65C8D1DD7}" type="presParOf" srcId="{4D962DED-FC97-4D7E-B2A6-D048A8BB4530}" destId="{DA34C592-3197-491D-9D7E-8AE085C4FE2F}" srcOrd="4" destOrd="0" presId="urn:microsoft.com/office/officeart/2005/8/layout/hierarchy1"/>
    <dgm:cxn modelId="{66E14ECA-4254-49F6-AF98-5C8278811CDA}" type="presParOf" srcId="{4D962DED-FC97-4D7E-B2A6-D048A8BB4530}" destId="{E296AA6E-282B-481A-84F9-D7651057144D}" srcOrd="5" destOrd="0" presId="urn:microsoft.com/office/officeart/2005/8/layout/hierarchy1"/>
    <dgm:cxn modelId="{C1629B7E-AB3F-4518-A078-692AC1FF79D1}" type="presParOf" srcId="{E296AA6E-282B-481A-84F9-D7651057144D}" destId="{6598390E-8298-41E3-8C04-A534FCB0F4AA}" srcOrd="0" destOrd="0" presId="urn:microsoft.com/office/officeart/2005/8/layout/hierarchy1"/>
    <dgm:cxn modelId="{A35C862A-D735-4F3D-A299-12E8F8217667}" type="presParOf" srcId="{6598390E-8298-41E3-8C04-A534FCB0F4AA}" destId="{4A5B16D5-542D-406C-910C-B63370141979}" srcOrd="0" destOrd="0" presId="urn:microsoft.com/office/officeart/2005/8/layout/hierarchy1"/>
    <dgm:cxn modelId="{15F3598B-5FDA-473F-B6E5-9D5933301E26}" type="presParOf" srcId="{6598390E-8298-41E3-8C04-A534FCB0F4AA}" destId="{51E8EAC5-D009-4AC7-8D8E-E4F18DFB3D62}" srcOrd="1" destOrd="0" presId="urn:microsoft.com/office/officeart/2005/8/layout/hierarchy1"/>
    <dgm:cxn modelId="{6FCB38A2-AB69-4183-A4F1-311C88EF79BA}" type="presParOf" srcId="{E296AA6E-282B-481A-84F9-D7651057144D}" destId="{A52B6C6A-83A5-4576-8EBB-576602C966B9}" srcOrd="1" destOrd="0" presId="urn:microsoft.com/office/officeart/2005/8/layout/hierarchy1"/>
    <dgm:cxn modelId="{36E8F48B-79DE-4E74-B210-BE623D92CFF7}" type="presParOf" srcId="{4D962DED-FC97-4D7E-B2A6-D048A8BB4530}" destId="{1BBB1CEF-6F97-4FD9-A03C-89660697F634}" srcOrd="6" destOrd="0" presId="urn:microsoft.com/office/officeart/2005/8/layout/hierarchy1"/>
    <dgm:cxn modelId="{43C6B6AF-7F3B-4F41-AA08-92E6D19E1CD9}" type="presParOf" srcId="{4D962DED-FC97-4D7E-B2A6-D048A8BB4530}" destId="{742EA86E-E0EA-40D9-9620-FA28B7273677}" srcOrd="7" destOrd="0" presId="urn:microsoft.com/office/officeart/2005/8/layout/hierarchy1"/>
    <dgm:cxn modelId="{B36D2C62-122C-4279-8C06-CA39E454020C}" type="presParOf" srcId="{742EA86E-E0EA-40D9-9620-FA28B7273677}" destId="{DDF58CBA-DE58-4040-9AE5-7BC84DFC3EE7}" srcOrd="0" destOrd="0" presId="urn:microsoft.com/office/officeart/2005/8/layout/hierarchy1"/>
    <dgm:cxn modelId="{6684F561-52FC-4A2D-979E-C7AF8C30CF1E}" type="presParOf" srcId="{DDF58CBA-DE58-4040-9AE5-7BC84DFC3EE7}" destId="{92398342-72CD-40FE-871B-21E806063213}" srcOrd="0" destOrd="0" presId="urn:microsoft.com/office/officeart/2005/8/layout/hierarchy1"/>
    <dgm:cxn modelId="{E3BEB63A-0F63-47CC-A04A-EDD59CBCAADC}" type="presParOf" srcId="{DDF58CBA-DE58-4040-9AE5-7BC84DFC3EE7}" destId="{1DD0ECE5-D37C-4B43-8472-8E1D2257BAAD}" srcOrd="1" destOrd="0" presId="urn:microsoft.com/office/officeart/2005/8/layout/hierarchy1"/>
    <dgm:cxn modelId="{B09CC6D9-9B38-4235-9018-41783602B592}" type="presParOf" srcId="{742EA86E-E0EA-40D9-9620-FA28B7273677}" destId="{E8689552-97EC-4DED-9E13-41B545120ED8}" srcOrd="1" destOrd="0" presId="urn:microsoft.com/office/officeart/2005/8/layout/hierarchy1"/>
    <dgm:cxn modelId="{B3608AE0-3DFB-471A-96F0-43AA1FA49667}" type="presParOf" srcId="{4D962DED-FC97-4D7E-B2A6-D048A8BB4530}" destId="{EC3657ED-8E5B-4B36-856A-B14998577B44}" srcOrd="8" destOrd="0" presId="urn:microsoft.com/office/officeart/2005/8/layout/hierarchy1"/>
    <dgm:cxn modelId="{33834142-69B2-47B1-A61E-12A5A22317C1}" type="presParOf" srcId="{4D962DED-FC97-4D7E-B2A6-D048A8BB4530}" destId="{F09C8D73-B159-48F0-93BA-611E7B620822}" srcOrd="9" destOrd="0" presId="urn:microsoft.com/office/officeart/2005/8/layout/hierarchy1"/>
    <dgm:cxn modelId="{6A5A5340-E7B3-4A35-AA08-E6F1C7F009E5}" type="presParOf" srcId="{F09C8D73-B159-48F0-93BA-611E7B620822}" destId="{9B69AE70-4C05-4ECF-BF94-DE2AAA8AFB29}" srcOrd="0" destOrd="0" presId="urn:microsoft.com/office/officeart/2005/8/layout/hierarchy1"/>
    <dgm:cxn modelId="{A615553B-6942-4115-B33C-177D71C29CA7}" type="presParOf" srcId="{9B69AE70-4C05-4ECF-BF94-DE2AAA8AFB29}" destId="{D351AC22-2F0C-4F02-B855-7C3C5070F326}" srcOrd="0" destOrd="0" presId="urn:microsoft.com/office/officeart/2005/8/layout/hierarchy1"/>
    <dgm:cxn modelId="{F4174121-4340-43D8-842E-39C9F00674DB}" type="presParOf" srcId="{9B69AE70-4C05-4ECF-BF94-DE2AAA8AFB29}" destId="{A0DC30BB-2CA6-4CA4-B308-03D84F70BFE5}" srcOrd="1" destOrd="0" presId="urn:microsoft.com/office/officeart/2005/8/layout/hierarchy1"/>
    <dgm:cxn modelId="{D59B6E25-EBF6-4B01-A616-57B0DE0DCD7D}" type="presParOf" srcId="{F09C8D73-B159-48F0-93BA-611E7B620822}" destId="{70F9D43C-8575-4DF1-8821-0B0E1123BD0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49B5B-9C96-4D9C-AA9C-DCD19F9FC46E}">
      <dsp:nvSpPr>
        <dsp:cNvPr id="0" name=""/>
        <dsp:cNvSpPr/>
      </dsp:nvSpPr>
      <dsp:spPr>
        <a:xfrm>
          <a:off x="2541315" y="1151846"/>
          <a:ext cx="4297878" cy="921944"/>
        </a:xfrm>
        <a:prstGeom prst="chevron">
          <a:avLst/>
        </a:prstGeom>
        <a:solidFill>
          <a:srgbClr val="CC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Cambria" panose="02040503050406030204" pitchFamily="18" charset="0"/>
              <a:ea typeface="Cambria" panose="02040503050406030204" pitchFamily="18" charset="0"/>
            </a:rPr>
            <a:t>LES RAISONS D’UTILISATION DES SOLUTIONS TIC</a:t>
          </a:r>
        </a:p>
      </dsp:txBody>
      <dsp:txXfrm>
        <a:off x="3002287" y="1151846"/>
        <a:ext cx="3375934" cy="921944"/>
      </dsp:txXfrm>
    </dsp:sp>
    <dsp:sp modelId="{71079DE7-9257-4DA6-8BD9-B8A4644E895E}">
      <dsp:nvSpPr>
        <dsp:cNvPr id="0" name=""/>
        <dsp:cNvSpPr/>
      </dsp:nvSpPr>
      <dsp:spPr>
        <a:xfrm>
          <a:off x="7069573" y="1221008"/>
          <a:ext cx="2327047" cy="63636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Pourquoi la e-vulgarisation  ?</a:t>
          </a:r>
          <a:endParaRPr lang="fr-FR" sz="1400" kern="1200" dirty="0"/>
        </a:p>
      </dsp:txBody>
      <dsp:txXfrm>
        <a:off x="7387754" y="1221008"/>
        <a:ext cx="1690685" cy="636362"/>
      </dsp:txXfrm>
    </dsp:sp>
    <dsp:sp modelId="{F4737A39-E48A-4833-BFB2-4A946D528B42}">
      <dsp:nvSpPr>
        <dsp:cNvPr id="0" name=""/>
        <dsp:cNvSpPr/>
      </dsp:nvSpPr>
      <dsp:spPr>
        <a:xfrm>
          <a:off x="9570412" y="1192803"/>
          <a:ext cx="1982841" cy="6636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Stratégie de mise en œuvre</a:t>
          </a:r>
          <a:endParaRPr lang="fr-FR" sz="1400" kern="1200" dirty="0"/>
        </a:p>
      </dsp:txBody>
      <dsp:txXfrm>
        <a:off x="9902218" y="1192803"/>
        <a:ext cx="1319229" cy="663612"/>
      </dsp:txXfrm>
    </dsp:sp>
    <dsp:sp modelId="{DB69284E-C659-4869-ADF4-C1F028C469F4}">
      <dsp:nvSpPr>
        <dsp:cNvPr id="0" name=""/>
        <dsp:cNvSpPr/>
      </dsp:nvSpPr>
      <dsp:spPr>
        <a:xfrm>
          <a:off x="2703812" y="2347003"/>
          <a:ext cx="4380283" cy="646851"/>
        </a:xfrm>
        <a:prstGeom prst="chevron">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Cambria" panose="02040503050406030204" pitchFamily="18" charset="0"/>
              <a:ea typeface="Cambria" panose="02040503050406030204" pitchFamily="18" charset="0"/>
            </a:rPr>
            <a:t>DESCRIPTION METHODES ET OUTILS TIC UTILISES</a:t>
          </a:r>
        </a:p>
      </dsp:txBody>
      <dsp:txXfrm>
        <a:off x="3027238" y="2347003"/>
        <a:ext cx="3733432" cy="646851"/>
      </dsp:txXfrm>
    </dsp:sp>
    <dsp:sp modelId="{F1E7159F-6622-454B-9E84-9DA211D42B65}">
      <dsp:nvSpPr>
        <dsp:cNvPr id="0" name=""/>
        <dsp:cNvSpPr/>
      </dsp:nvSpPr>
      <dsp:spPr>
        <a:xfrm>
          <a:off x="2413596" y="3311999"/>
          <a:ext cx="4204625" cy="419697"/>
        </a:xfrm>
        <a:prstGeom prst="chevron">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Cambria" panose="02040503050406030204" pitchFamily="18" charset="0"/>
              <a:ea typeface="Cambria" panose="02040503050406030204" pitchFamily="18" charset="0"/>
            </a:rPr>
            <a:t>RESULTATS ATTEINTS</a:t>
          </a:r>
        </a:p>
      </dsp:txBody>
      <dsp:txXfrm>
        <a:off x="2623445" y="3311999"/>
        <a:ext cx="3784928" cy="419697"/>
      </dsp:txXfrm>
    </dsp:sp>
    <dsp:sp modelId="{B82AAEB0-C744-469D-B976-5801C0E7FBA1}">
      <dsp:nvSpPr>
        <dsp:cNvPr id="0" name=""/>
        <dsp:cNvSpPr/>
      </dsp:nvSpPr>
      <dsp:spPr>
        <a:xfrm>
          <a:off x="2466725" y="4072924"/>
          <a:ext cx="4004918" cy="496339"/>
        </a:xfrm>
        <a:prstGeom prst="chevron">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Cambria" panose="02040503050406030204" pitchFamily="18" charset="0"/>
              <a:ea typeface="Cambria" panose="02040503050406030204" pitchFamily="18" charset="0"/>
            </a:rPr>
            <a:t>DIFFICULTES RENCONTREES</a:t>
          </a:r>
        </a:p>
      </dsp:txBody>
      <dsp:txXfrm>
        <a:off x="2714895" y="4072924"/>
        <a:ext cx="3508579" cy="496339"/>
      </dsp:txXfrm>
    </dsp:sp>
    <dsp:sp modelId="{7E714C6E-1B7F-452F-954F-90F498FDDCFD}">
      <dsp:nvSpPr>
        <dsp:cNvPr id="0" name=""/>
        <dsp:cNvSpPr/>
      </dsp:nvSpPr>
      <dsp:spPr>
        <a:xfrm>
          <a:off x="2584288" y="329154"/>
          <a:ext cx="4024784" cy="656810"/>
        </a:xfrm>
        <a:prstGeom prst="chevron">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Cambria" panose="02040503050406030204" pitchFamily="18" charset="0"/>
              <a:ea typeface="Cambria" panose="02040503050406030204" pitchFamily="18" charset="0"/>
            </a:rPr>
            <a:t>PRESENTATION DU PROJET</a:t>
          </a:r>
        </a:p>
      </dsp:txBody>
      <dsp:txXfrm>
        <a:off x="2912693" y="329154"/>
        <a:ext cx="3367974" cy="656810"/>
      </dsp:txXfrm>
    </dsp:sp>
    <dsp:sp modelId="{D99E10EE-CF12-4259-B322-B0DAF4BEBC90}">
      <dsp:nvSpPr>
        <dsp:cNvPr id="0" name=""/>
        <dsp:cNvSpPr/>
      </dsp:nvSpPr>
      <dsp:spPr>
        <a:xfrm>
          <a:off x="2456661" y="5205633"/>
          <a:ext cx="4004918" cy="496339"/>
        </a:xfrm>
        <a:prstGeom prst="chevron">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Cambria" panose="02040503050406030204" pitchFamily="18" charset="0"/>
              <a:ea typeface="Cambria" panose="02040503050406030204" pitchFamily="18" charset="0"/>
            </a:rPr>
            <a:t>RECOMMANDATIONS</a:t>
          </a:r>
        </a:p>
      </dsp:txBody>
      <dsp:txXfrm>
        <a:off x="2704831" y="5205633"/>
        <a:ext cx="3508579" cy="496339"/>
      </dsp:txXfrm>
    </dsp:sp>
    <dsp:sp modelId="{A9A7AC30-E545-43F3-BA82-214C1F22846F}">
      <dsp:nvSpPr>
        <dsp:cNvPr id="0" name=""/>
        <dsp:cNvSpPr/>
      </dsp:nvSpPr>
      <dsp:spPr>
        <a:xfrm>
          <a:off x="7910369" y="5180120"/>
          <a:ext cx="4004918" cy="496339"/>
        </a:xfrm>
        <a:prstGeom prst="chevron">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latin typeface="Cambria" panose="02040503050406030204" pitchFamily="18" charset="0"/>
              <a:ea typeface="Cambria" panose="02040503050406030204" pitchFamily="18" charset="0"/>
            </a:rPr>
            <a:t>PERSPECTIVES</a:t>
          </a:r>
        </a:p>
      </dsp:txBody>
      <dsp:txXfrm>
        <a:off x="8158539" y="5180120"/>
        <a:ext cx="3508579" cy="496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657ED-8E5B-4B36-856A-B14998577B44}">
      <dsp:nvSpPr>
        <dsp:cNvPr id="0" name=""/>
        <dsp:cNvSpPr/>
      </dsp:nvSpPr>
      <dsp:spPr>
        <a:xfrm>
          <a:off x="5586476" y="696064"/>
          <a:ext cx="3213727" cy="521156"/>
        </a:xfrm>
        <a:custGeom>
          <a:avLst/>
          <a:gdLst/>
          <a:ahLst/>
          <a:cxnLst/>
          <a:rect l="0" t="0" r="0" b="0"/>
          <a:pathLst>
            <a:path>
              <a:moveTo>
                <a:pt x="0" y="0"/>
              </a:moveTo>
              <a:lnTo>
                <a:pt x="0" y="399363"/>
              </a:lnTo>
              <a:lnTo>
                <a:pt x="3213727" y="399363"/>
              </a:lnTo>
              <a:lnTo>
                <a:pt x="3213727" y="521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BB1CEF-6F97-4FD9-A03C-89660697F634}">
      <dsp:nvSpPr>
        <dsp:cNvPr id="0" name=""/>
        <dsp:cNvSpPr/>
      </dsp:nvSpPr>
      <dsp:spPr>
        <a:xfrm>
          <a:off x="5586476" y="696064"/>
          <a:ext cx="1606863" cy="521156"/>
        </a:xfrm>
        <a:custGeom>
          <a:avLst/>
          <a:gdLst/>
          <a:ahLst/>
          <a:cxnLst/>
          <a:rect l="0" t="0" r="0" b="0"/>
          <a:pathLst>
            <a:path>
              <a:moveTo>
                <a:pt x="0" y="0"/>
              </a:moveTo>
              <a:lnTo>
                <a:pt x="0" y="399363"/>
              </a:lnTo>
              <a:lnTo>
                <a:pt x="1606863" y="399363"/>
              </a:lnTo>
              <a:lnTo>
                <a:pt x="1606863" y="521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34C592-3197-491D-9D7E-8AE085C4FE2F}">
      <dsp:nvSpPr>
        <dsp:cNvPr id="0" name=""/>
        <dsp:cNvSpPr/>
      </dsp:nvSpPr>
      <dsp:spPr>
        <a:xfrm>
          <a:off x="5540756" y="696064"/>
          <a:ext cx="91440" cy="521156"/>
        </a:xfrm>
        <a:custGeom>
          <a:avLst/>
          <a:gdLst/>
          <a:ahLst/>
          <a:cxnLst/>
          <a:rect l="0" t="0" r="0" b="0"/>
          <a:pathLst>
            <a:path>
              <a:moveTo>
                <a:pt x="45720" y="0"/>
              </a:moveTo>
              <a:lnTo>
                <a:pt x="45720" y="521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3FA78-D977-4BCC-96BC-F48BA2C6EEA6}">
      <dsp:nvSpPr>
        <dsp:cNvPr id="0" name=""/>
        <dsp:cNvSpPr/>
      </dsp:nvSpPr>
      <dsp:spPr>
        <a:xfrm>
          <a:off x="3979612" y="696064"/>
          <a:ext cx="1606863" cy="521156"/>
        </a:xfrm>
        <a:custGeom>
          <a:avLst/>
          <a:gdLst/>
          <a:ahLst/>
          <a:cxnLst/>
          <a:rect l="0" t="0" r="0" b="0"/>
          <a:pathLst>
            <a:path>
              <a:moveTo>
                <a:pt x="1606863" y="0"/>
              </a:moveTo>
              <a:lnTo>
                <a:pt x="1606863" y="399363"/>
              </a:lnTo>
              <a:lnTo>
                <a:pt x="0" y="399363"/>
              </a:lnTo>
              <a:lnTo>
                <a:pt x="0" y="521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3CE6E8-E3FE-491A-B9C4-4CFF158573C1}">
      <dsp:nvSpPr>
        <dsp:cNvPr id="0" name=""/>
        <dsp:cNvSpPr/>
      </dsp:nvSpPr>
      <dsp:spPr>
        <a:xfrm>
          <a:off x="3130461" y="3269258"/>
          <a:ext cx="91440" cy="382360"/>
        </a:xfrm>
        <a:custGeom>
          <a:avLst/>
          <a:gdLst/>
          <a:ahLst/>
          <a:cxnLst/>
          <a:rect l="0" t="0" r="0" b="0"/>
          <a:pathLst>
            <a:path>
              <a:moveTo>
                <a:pt x="45720" y="0"/>
              </a:moveTo>
              <a:lnTo>
                <a:pt x="45720" y="3823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A3570-316F-47CB-AC00-B6E4271E1A89}">
      <dsp:nvSpPr>
        <dsp:cNvPr id="0" name=""/>
        <dsp:cNvSpPr/>
      </dsp:nvSpPr>
      <dsp:spPr>
        <a:xfrm>
          <a:off x="2372749" y="2052059"/>
          <a:ext cx="803431" cy="382360"/>
        </a:xfrm>
        <a:custGeom>
          <a:avLst/>
          <a:gdLst/>
          <a:ahLst/>
          <a:cxnLst/>
          <a:rect l="0" t="0" r="0" b="0"/>
          <a:pathLst>
            <a:path>
              <a:moveTo>
                <a:pt x="0" y="0"/>
              </a:moveTo>
              <a:lnTo>
                <a:pt x="0" y="260567"/>
              </a:lnTo>
              <a:lnTo>
                <a:pt x="803431" y="260567"/>
              </a:lnTo>
              <a:lnTo>
                <a:pt x="803431" y="3823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A99C9E-E80B-4F69-94B0-E45A0721FFD4}">
      <dsp:nvSpPr>
        <dsp:cNvPr id="0" name=""/>
        <dsp:cNvSpPr/>
      </dsp:nvSpPr>
      <dsp:spPr>
        <a:xfrm>
          <a:off x="1569317" y="2052059"/>
          <a:ext cx="803431" cy="382360"/>
        </a:xfrm>
        <a:custGeom>
          <a:avLst/>
          <a:gdLst/>
          <a:ahLst/>
          <a:cxnLst/>
          <a:rect l="0" t="0" r="0" b="0"/>
          <a:pathLst>
            <a:path>
              <a:moveTo>
                <a:pt x="803431" y="0"/>
              </a:moveTo>
              <a:lnTo>
                <a:pt x="803431" y="260567"/>
              </a:lnTo>
              <a:lnTo>
                <a:pt x="0" y="260567"/>
              </a:lnTo>
              <a:lnTo>
                <a:pt x="0" y="3823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0722F4-BFAE-4620-A0FB-D8158DD7161F}">
      <dsp:nvSpPr>
        <dsp:cNvPr id="0" name=""/>
        <dsp:cNvSpPr/>
      </dsp:nvSpPr>
      <dsp:spPr>
        <a:xfrm>
          <a:off x="2372749" y="696064"/>
          <a:ext cx="3213727" cy="521156"/>
        </a:xfrm>
        <a:custGeom>
          <a:avLst/>
          <a:gdLst/>
          <a:ahLst/>
          <a:cxnLst/>
          <a:rect l="0" t="0" r="0" b="0"/>
          <a:pathLst>
            <a:path>
              <a:moveTo>
                <a:pt x="3213727" y="0"/>
              </a:moveTo>
              <a:lnTo>
                <a:pt x="3213727" y="399363"/>
              </a:lnTo>
              <a:lnTo>
                <a:pt x="0" y="399363"/>
              </a:lnTo>
              <a:lnTo>
                <a:pt x="0" y="521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B239AE-71AB-466A-AE8D-8235CFBF8668}">
      <dsp:nvSpPr>
        <dsp:cNvPr id="0" name=""/>
        <dsp:cNvSpPr/>
      </dsp:nvSpPr>
      <dsp:spPr>
        <a:xfrm>
          <a:off x="4039987" y="-138774"/>
          <a:ext cx="3092979" cy="8348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529DEC9-7717-49E5-B0DF-D1768A250072}">
      <dsp:nvSpPr>
        <dsp:cNvPr id="0" name=""/>
        <dsp:cNvSpPr/>
      </dsp:nvSpPr>
      <dsp:spPr>
        <a:xfrm>
          <a:off x="4186065" y="0"/>
          <a:ext cx="3092979" cy="8348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Coordination du projet au Burkina</a:t>
          </a:r>
          <a:endParaRPr lang="fr-FR" sz="1800" b="1" kern="1200" dirty="0">
            <a:solidFill>
              <a:schemeClr val="tx1"/>
            </a:solidFill>
          </a:endParaRPr>
        </a:p>
      </dsp:txBody>
      <dsp:txXfrm>
        <a:off x="4210517" y="24452"/>
        <a:ext cx="3044075" cy="785934"/>
      </dsp:txXfrm>
    </dsp:sp>
    <dsp:sp modelId="{BC1AC093-8720-451B-8DD4-40A276CF208E}">
      <dsp:nvSpPr>
        <dsp:cNvPr id="0" name=""/>
        <dsp:cNvSpPr/>
      </dsp:nvSpPr>
      <dsp:spPr>
        <a:xfrm>
          <a:off x="1715395" y="1217220"/>
          <a:ext cx="1314706" cy="8348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382FC79-8BD9-44FC-9265-0A0B175953E2}">
      <dsp:nvSpPr>
        <dsp:cNvPr id="0" name=""/>
        <dsp:cNvSpPr/>
      </dsp:nvSpPr>
      <dsp:spPr>
        <a:xfrm>
          <a:off x="1861474" y="1355995"/>
          <a:ext cx="1314706" cy="8348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MAAH</a:t>
          </a:r>
        </a:p>
      </dsp:txBody>
      <dsp:txXfrm>
        <a:off x="1885926" y="1380447"/>
        <a:ext cx="1265802" cy="785934"/>
      </dsp:txXfrm>
    </dsp:sp>
    <dsp:sp modelId="{1E5F23F6-4093-4D9A-91DB-A6CB7085953B}">
      <dsp:nvSpPr>
        <dsp:cNvPr id="0" name=""/>
        <dsp:cNvSpPr/>
      </dsp:nvSpPr>
      <dsp:spPr>
        <a:xfrm>
          <a:off x="911963" y="2434419"/>
          <a:ext cx="1314706" cy="8348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213FA18-8D44-4AAF-852A-CE3381A3A3BC}">
      <dsp:nvSpPr>
        <dsp:cNvPr id="0" name=""/>
        <dsp:cNvSpPr/>
      </dsp:nvSpPr>
      <dsp:spPr>
        <a:xfrm>
          <a:off x="1058042" y="2573194"/>
          <a:ext cx="1314706" cy="8348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DVRD</a:t>
          </a:r>
        </a:p>
      </dsp:txBody>
      <dsp:txXfrm>
        <a:off x="1082494" y="2597646"/>
        <a:ext cx="1265802" cy="785934"/>
      </dsp:txXfrm>
    </dsp:sp>
    <dsp:sp modelId="{9B2AA4A4-3061-4EEE-83F7-4738B40BF79D}">
      <dsp:nvSpPr>
        <dsp:cNvPr id="0" name=""/>
        <dsp:cNvSpPr/>
      </dsp:nvSpPr>
      <dsp:spPr>
        <a:xfrm>
          <a:off x="2518827" y="2434419"/>
          <a:ext cx="1314706" cy="8348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B01D9D3-B9A5-432A-AA30-783A5BAF2FAE}">
      <dsp:nvSpPr>
        <dsp:cNvPr id="0" name=""/>
        <dsp:cNvSpPr/>
      </dsp:nvSpPr>
      <dsp:spPr>
        <a:xfrm>
          <a:off x="2664906" y="2573194"/>
          <a:ext cx="1314706" cy="8348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DRAAH-CO</a:t>
          </a:r>
        </a:p>
      </dsp:txBody>
      <dsp:txXfrm>
        <a:off x="2689358" y="2597646"/>
        <a:ext cx="1265802" cy="785934"/>
      </dsp:txXfrm>
    </dsp:sp>
    <dsp:sp modelId="{B81B7D2A-3523-4ED4-8BCE-2E7B3A7C2E10}">
      <dsp:nvSpPr>
        <dsp:cNvPr id="0" name=""/>
        <dsp:cNvSpPr/>
      </dsp:nvSpPr>
      <dsp:spPr>
        <a:xfrm>
          <a:off x="2518827" y="3651619"/>
          <a:ext cx="1314706" cy="8348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546C76F-555E-402E-8E1F-410DCBE3BD91}">
      <dsp:nvSpPr>
        <dsp:cNvPr id="0" name=""/>
        <dsp:cNvSpPr/>
      </dsp:nvSpPr>
      <dsp:spPr>
        <a:xfrm>
          <a:off x="2664906" y="3790393"/>
          <a:ext cx="1314706" cy="8348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DPAAH/</a:t>
          </a:r>
          <a:r>
            <a:rPr lang="fr-FR" sz="2000" kern="1200" dirty="0" err="1"/>
            <a:t>Ssl</a:t>
          </a:r>
          <a:endParaRPr lang="fr-FR" sz="2000" kern="1200" dirty="0"/>
        </a:p>
      </dsp:txBody>
      <dsp:txXfrm>
        <a:off x="2689358" y="3814845"/>
        <a:ext cx="1265802" cy="785934"/>
      </dsp:txXfrm>
    </dsp:sp>
    <dsp:sp modelId="{885C0D6B-F9FC-47CF-9046-A294E0C97AD1}">
      <dsp:nvSpPr>
        <dsp:cNvPr id="0" name=""/>
        <dsp:cNvSpPr/>
      </dsp:nvSpPr>
      <dsp:spPr>
        <a:xfrm>
          <a:off x="3322259" y="1217220"/>
          <a:ext cx="1314706" cy="8348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FF37394-BA83-4CAA-9BD2-A4FFF8CA43E7}">
      <dsp:nvSpPr>
        <dsp:cNvPr id="0" name=""/>
        <dsp:cNvSpPr/>
      </dsp:nvSpPr>
      <dsp:spPr>
        <a:xfrm>
          <a:off x="3468338" y="1355995"/>
          <a:ext cx="1314706" cy="8348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INERA</a:t>
          </a:r>
        </a:p>
      </dsp:txBody>
      <dsp:txXfrm>
        <a:off x="3492790" y="1380447"/>
        <a:ext cx="1265802" cy="785934"/>
      </dsp:txXfrm>
    </dsp:sp>
    <dsp:sp modelId="{4A5B16D5-542D-406C-910C-B63370141979}">
      <dsp:nvSpPr>
        <dsp:cNvPr id="0" name=""/>
        <dsp:cNvSpPr/>
      </dsp:nvSpPr>
      <dsp:spPr>
        <a:xfrm>
          <a:off x="4929123" y="1217220"/>
          <a:ext cx="1314706" cy="8348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1E8EAC5-D009-4AC7-8D8E-E4F18DFB3D62}">
      <dsp:nvSpPr>
        <dsp:cNvPr id="0" name=""/>
        <dsp:cNvSpPr/>
      </dsp:nvSpPr>
      <dsp:spPr>
        <a:xfrm>
          <a:off x="5075201" y="1355995"/>
          <a:ext cx="1314706" cy="8348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LREPAB</a:t>
          </a:r>
        </a:p>
      </dsp:txBody>
      <dsp:txXfrm>
        <a:off x="5099653" y="1380447"/>
        <a:ext cx="1265802" cy="785934"/>
      </dsp:txXfrm>
    </dsp:sp>
    <dsp:sp modelId="{92398342-72CD-40FE-871B-21E806063213}">
      <dsp:nvSpPr>
        <dsp:cNvPr id="0" name=""/>
        <dsp:cNvSpPr/>
      </dsp:nvSpPr>
      <dsp:spPr>
        <a:xfrm>
          <a:off x="6535987" y="1217220"/>
          <a:ext cx="1314706" cy="8348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D0ECE5-D37C-4B43-8472-8E1D2257BAAD}">
      <dsp:nvSpPr>
        <dsp:cNvPr id="0" name=""/>
        <dsp:cNvSpPr/>
      </dsp:nvSpPr>
      <dsp:spPr>
        <a:xfrm>
          <a:off x="6682065" y="1355995"/>
          <a:ext cx="1314706" cy="8348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FNZ</a:t>
          </a:r>
        </a:p>
      </dsp:txBody>
      <dsp:txXfrm>
        <a:off x="6706517" y="1380447"/>
        <a:ext cx="1265802" cy="785934"/>
      </dsp:txXfrm>
    </dsp:sp>
    <dsp:sp modelId="{D351AC22-2F0C-4F02-B855-7C3C5070F326}">
      <dsp:nvSpPr>
        <dsp:cNvPr id="0" name=""/>
        <dsp:cNvSpPr/>
      </dsp:nvSpPr>
      <dsp:spPr>
        <a:xfrm>
          <a:off x="8142850" y="1217220"/>
          <a:ext cx="1314706" cy="8348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0DC30BB-2CA6-4CA4-B308-03D84F70BFE5}">
      <dsp:nvSpPr>
        <dsp:cNvPr id="0" name=""/>
        <dsp:cNvSpPr/>
      </dsp:nvSpPr>
      <dsp:spPr>
        <a:xfrm>
          <a:off x="8288929" y="1355995"/>
          <a:ext cx="1314706" cy="8348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YAM PUKRI</a:t>
          </a:r>
        </a:p>
      </dsp:txBody>
      <dsp:txXfrm>
        <a:off x="8313381" y="1380447"/>
        <a:ext cx="1265802" cy="78593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1D73C-7E86-4810-B6F0-EC17DFE047E5}" type="datetimeFigureOut">
              <a:rPr lang="fr-FR" smtClean="0"/>
              <a:t>26/07/2019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B1AC0-117E-4748-AA57-595C7F00B05A}" type="slidenum">
              <a:rPr lang="fr-FR" smtClean="0"/>
              <a:t>‹N°›</a:t>
            </a:fld>
            <a:endParaRPr lang="fr-FR"/>
          </a:p>
        </p:txBody>
      </p:sp>
    </p:spTree>
    <p:extLst>
      <p:ext uri="{BB962C8B-B14F-4D97-AF65-F5344CB8AC3E}">
        <p14:creationId xmlns:p14="http://schemas.microsoft.com/office/powerpoint/2010/main" val="115548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8B1AC0-117E-4748-AA57-595C7F00B05A}" type="slidenum">
              <a:rPr lang="fr-FR" smtClean="0"/>
              <a:t>1</a:t>
            </a:fld>
            <a:endParaRPr lang="fr-FR"/>
          </a:p>
        </p:txBody>
      </p:sp>
    </p:spTree>
    <p:extLst>
      <p:ext uri="{BB962C8B-B14F-4D97-AF65-F5344CB8AC3E}">
        <p14:creationId xmlns:p14="http://schemas.microsoft.com/office/powerpoint/2010/main" val="193475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92A9D6-3A61-437B-89E0-0A7D217C7392}" type="slidenum">
              <a:rPr lang="fr-CA" altLang="fr-FR">
                <a:latin typeface="Calibri" panose="020F0502020204030204" pitchFamily="34" charset="0"/>
              </a:rPr>
              <a:pPr eaLnBrk="1" hangingPunct="1"/>
              <a:t>9</a:t>
            </a:fld>
            <a:endParaRPr lang="fr-CA" altLang="fr-FR">
              <a:latin typeface="Calibri" panose="020F0502020204030204" pitchFamily="34" charset="0"/>
            </a:endParaRPr>
          </a:p>
        </p:txBody>
      </p:sp>
    </p:spTree>
    <p:extLst>
      <p:ext uri="{BB962C8B-B14F-4D97-AF65-F5344CB8AC3E}">
        <p14:creationId xmlns:p14="http://schemas.microsoft.com/office/powerpoint/2010/main" val="423783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8B1AC0-117E-4748-AA57-595C7F00B05A}" type="slidenum">
              <a:rPr lang="fr-FR" smtClean="0"/>
              <a:t>10</a:t>
            </a:fld>
            <a:endParaRPr lang="fr-FR"/>
          </a:p>
        </p:txBody>
      </p:sp>
    </p:spTree>
    <p:extLst>
      <p:ext uri="{BB962C8B-B14F-4D97-AF65-F5344CB8AC3E}">
        <p14:creationId xmlns:p14="http://schemas.microsoft.com/office/powerpoint/2010/main" val="16463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8B1AC0-117E-4748-AA57-595C7F00B05A}" type="slidenum">
              <a:rPr lang="fr-FR" smtClean="0"/>
              <a:t>15</a:t>
            </a:fld>
            <a:endParaRPr lang="fr-FR"/>
          </a:p>
        </p:txBody>
      </p:sp>
    </p:spTree>
    <p:extLst>
      <p:ext uri="{BB962C8B-B14F-4D97-AF65-F5344CB8AC3E}">
        <p14:creationId xmlns:p14="http://schemas.microsoft.com/office/powerpoint/2010/main" val="255071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8B1AC0-117E-4748-AA57-595C7F00B05A}" type="slidenum">
              <a:rPr lang="fr-FR" smtClean="0"/>
              <a:t>16</a:t>
            </a:fld>
            <a:endParaRPr lang="fr-FR"/>
          </a:p>
        </p:txBody>
      </p:sp>
    </p:spTree>
    <p:extLst>
      <p:ext uri="{BB962C8B-B14F-4D97-AF65-F5344CB8AC3E}">
        <p14:creationId xmlns:p14="http://schemas.microsoft.com/office/powerpoint/2010/main" val="320611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8B1AC0-117E-4748-AA57-595C7F00B05A}" type="slidenum">
              <a:rPr lang="fr-FR" smtClean="0"/>
              <a:t>17</a:t>
            </a:fld>
            <a:endParaRPr lang="fr-FR"/>
          </a:p>
        </p:txBody>
      </p:sp>
    </p:spTree>
    <p:extLst>
      <p:ext uri="{BB962C8B-B14F-4D97-AF65-F5344CB8AC3E}">
        <p14:creationId xmlns:p14="http://schemas.microsoft.com/office/powerpoint/2010/main" val="231548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8B1AC0-117E-4748-AA57-595C7F00B05A}" type="slidenum">
              <a:rPr lang="fr-FR" smtClean="0"/>
              <a:t>18</a:t>
            </a:fld>
            <a:endParaRPr lang="fr-FR"/>
          </a:p>
        </p:txBody>
      </p:sp>
    </p:spTree>
    <p:extLst>
      <p:ext uri="{BB962C8B-B14F-4D97-AF65-F5344CB8AC3E}">
        <p14:creationId xmlns:p14="http://schemas.microsoft.com/office/powerpoint/2010/main" val="86437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18B1AC0-117E-4748-AA57-595C7F00B05A}" type="slidenum">
              <a:rPr lang="fr-FR" smtClean="0"/>
              <a:t>19</a:t>
            </a:fld>
            <a:endParaRPr lang="fr-FR"/>
          </a:p>
        </p:txBody>
      </p:sp>
    </p:spTree>
    <p:extLst>
      <p:ext uri="{BB962C8B-B14F-4D97-AF65-F5344CB8AC3E}">
        <p14:creationId xmlns:p14="http://schemas.microsoft.com/office/powerpoint/2010/main" val="230753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17B0EAE-A01E-47AF-A5CE-F95806881998}" type="datetimeFigureOut">
              <a:rPr lang="fr-FR" smtClean="0"/>
              <a:t>26/07/2019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933E34-FF09-4D30-B837-165638F90703}" type="slidenum">
              <a:rPr lang="fr-FR" smtClean="0"/>
              <a:t>‹N°›</a:t>
            </a:fld>
            <a:endParaRPr lang="fr-FR"/>
          </a:p>
        </p:txBody>
      </p:sp>
    </p:spTree>
    <p:extLst>
      <p:ext uri="{BB962C8B-B14F-4D97-AF65-F5344CB8AC3E}">
        <p14:creationId xmlns:p14="http://schemas.microsoft.com/office/powerpoint/2010/main" val="200550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17B0EAE-A01E-47AF-A5CE-F95806881998}" type="datetimeFigureOut">
              <a:rPr lang="fr-FR" smtClean="0"/>
              <a:t>26/07/2019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933E34-FF09-4D30-B837-165638F90703}" type="slidenum">
              <a:rPr lang="fr-FR" smtClean="0"/>
              <a:t>‹N°›</a:t>
            </a:fld>
            <a:endParaRPr lang="fr-FR"/>
          </a:p>
        </p:txBody>
      </p:sp>
    </p:spTree>
    <p:extLst>
      <p:ext uri="{BB962C8B-B14F-4D97-AF65-F5344CB8AC3E}">
        <p14:creationId xmlns:p14="http://schemas.microsoft.com/office/powerpoint/2010/main" val="2679458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17B0EAE-A01E-47AF-A5CE-F95806881998}" type="datetimeFigureOut">
              <a:rPr lang="fr-FR" smtClean="0"/>
              <a:t>26/07/2019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933E34-FF09-4D30-B837-165638F90703}" type="slidenum">
              <a:rPr lang="fr-FR" smtClean="0"/>
              <a:t>‹N°›</a:t>
            </a:fld>
            <a:endParaRPr lang="fr-FR"/>
          </a:p>
        </p:txBody>
      </p:sp>
    </p:spTree>
    <p:extLst>
      <p:ext uri="{BB962C8B-B14F-4D97-AF65-F5344CB8AC3E}">
        <p14:creationId xmlns:p14="http://schemas.microsoft.com/office/powerpoint/2010/main" val="211773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17B0EAE-A01E-47AF-A5CE-F95806881998}" type="datetimeFigureOut">
              <a:rPr lang="fr-FR" smtClean="0"/>
              <a:t>26/07/2019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933E34-FF09-4D30-B837-165638F90703}" type="slidenum">
              <a:rPr lang="fr-FR" smtClean="0"/>
              <a:t>‹N°›</a:t>
            </a:fld>
            <a:endParaRPr lang="fr-FR"/>
          </a:p>
        </p:txBody>
      </p:sp>
    </p:spTree>
    <p:extLst>
      <p:ext uri="{BB962C8B-B14F-4D97-AF65-F5344CB8AC3E}">
        <p14:creationId xmlns:p14="http://schemas.microsoft.com/office/powerpoint/2010/main" val="3939534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17B0EAE-A01E-47AF-A5CE-F95806881998}" type="datetimeFigureOut">
              <a:rPr lang="fr-FR" smtClean="0"/>
              <a:t>26/07/2019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933E34-FF09-4D30-B837-165638F90703}" type="slidenum">
              <a:rPr lang="fr-FR" smtClean="0"/>
              <a:t>‹N°›</a:t>
            </a:fld>
            <a:endParaRPr lang="fr-FR"/>
          </a:p>
        </p:txBody>
      </p:sp>
    </p:spTree>
    <p:extLst>
      <p:ext uri="{BB962C8B-B14F-4D97-AF65-F5344CB8AC3E}">
        <p14:creationId xmlns:p14="http://schemas.microsoft.com/office/powerpoint/2010/main" val="147390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17B0EAE-A01E-47AF-A5CE-F95806881998}" type="datetimeFigureOut">
              <a:rPr lang="fr-FR" smtClean="0"/>
              <a:t>26/07/2019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933E34-FF09-4D30-B837-165638F90703}" type="slidenum">
              <a:rPr lang="fr-FR" smtClean="0"/>
              <a:t>‹N°›</a:t>
            </a:fld>
            <a:endParaRPr lang="fr-FR"/>
          </a:p>
        </p:txBody>
      </p:sp>
    </p:spTree>
    <p:extLst>
      <p:ext uri="{BB962C8B-B14F-4D97-AF65-F5344CB8AC3E}">
        <p14:creationId xmlns:p14="http://schemas.microsoft.com/office/powerpoint/2010/main" val="276888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17B0EAE-A01E-47AF-A5CE-F95806881998}" type="datetimeFigureOut">
              <a:rPr lang="fr-FR" smtClean="0"/>
              <a:t>26/07/2019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F933E34-FF09-4D30-B837-165638F90703}" type="slidenum">
              <a:rPr lang="fr-FR" smtClean="0"/>
              <a:t>‹N°›</a:t>
            </a:fld>
            <a:endParaRPr lang="fr-FR"/>
          </a:p>
        </p:txBody>
      </p:sp>
    </p:spTree>
    <p:extLst>
      <p:ext uri="{BB962C8B-B14F-4D97-AF65-F5344CB8AC3E}">
        <p14:creationId xmlns:p14="http://schemas.microsoft.com/office/powerpoint/2010/main" val="76456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17B0EAE-A01E-47AF-A5CE-F95806881998}" type="datetimeFigureOut">
              <a:rPr lang="fr-FR" smtClean="0"/>
              <a:t>26/07/2019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F933E34-FF09-4D30-B837-165638F90703}" type="slidenum">
              <a:rPr lang="fr-FR" smtClean="0"/>
              <a:t>‹N°›</a:t>
            </a:fld>
            <a:endParaRPr lang="fr-FR"/>
          </a:p>
        </p:txBody>
      </p:sp>
    </p:spTree>
    <p:extLst>
      <p:ext uri="{BB962C8B-B14F-4D97-AF65-F5344CB8AC3E}">
        <p14:creationId xmlns:p14="http://schemas.microsoft.com/office/powerpoint/2010/main" val="309424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17B0EAE-A01E-47AF-A5CE-F95806881998}" type="datetimeFigureOut">
              <a:rPr lang="fr-FR" smtClean="0"/>
              <a:t>26/07/2019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F933E34-FF09-4D30-B837-165638F90703}" type="slidenum">
              <a:rPr lang="fr-FR" smtClean="0"/>
              <a:t>‹N°›</a:t>
            </a:fld>
            <a:endParaRPr lang="fr-FR"/>
          </a:p>
        </p:txBody>
      </p:sp>
    </p:spTree>
    <p:extLst>
      <p:ext uri="{BB962C8B-B14F-4D97-AF65-F5344CB8AC3E}">
        <p14:creationId xmlns:p14="http://schemas.microsoft.com/office/powerpoint/2010/main" val="91013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17B0EAE-A01E-47AF-A5CE-F95806881998}" type="datetimeFigureOut">
              <a:rPr lang="fr-FR" smtClean="0"/>
              <a:t>26/07/2019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933E34-FF09-4D30-B837-165638F90703}" type="slidenum">
              <a:rPr lang="fr-FR" smtClean="0"/>
              <a:t>‹N°›</a:t>
            </a:fld>
            <a:endParaRPr lang="fr-FR"/>
          </a:p>
        </p:txBody>
      </p:sp>
    </p:spTree>
    <p:extLst>
      <p:ext uri="{BB962C8B-B14F-4D97-AF65-F5344CB8AC3E}">
        <p14:creationId xmlns:p14="http://schemas.microsoft.com/office/powerpoint/2010/main" val="379087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17B0EAE-A01E-47AF-A5CE-F95806881998}" type="datetimeFigureOut">
              <a:rPr lang="fr-FR" smtClean="0"/>
              <a:t>26/07/2019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933E34-FF09-4D30-B837-165638F90703}" type="slidenum">
              <a:rPr lang="fr-FR" smtClean="0"/>
              <a:t>‹N°›</a:t>
            </a:fld>
            <a:endParaRPr lang="fr-FR"/>
          </a:p>
        </p:txBody>
      </p:sp>
    </p:spTree>
    <p:extLst>
      <p:ext uri="{BB962C8B-B14F-4D97-AF65-F5344CB8AC3E}">
        <p14:creationId xmlns:p14="http://schemas.microsoft.com/office/powerpoint/2010/main" val="25316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l="84000" r="-4000" b="77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0EAE-A01E-47AF-A5CE-F95806881998}" type="datetimeFigureOut">
              <a:rPr lang="fr-FR" smtClean="0"/>
              <a:t>26/07/2019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33E34-FF09-4D30-B837-165638F90703}" type="slidenum">
              <a:rPr lang="fr-FR" smtClean="0"/>
              <a:t>‹N°›</a:t>
            </a:fld>
            <a:endParaRPr lang="fr-FR"/>
          </a:p>
        </p:txBody>
      </p:sp>
    </p:spTree>
    <p:extLst>
      <p:ext uri="{BB962C8B-B14F-4D97-AF65-F5344CB8AC3E}">
        <p14:creationId xmlns:p14="http://schemas.microsoft.com/office/powerpoint/2010/main" val="121390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308" y="1482435"/>
            <a:ext cx="11177516" cy="5757702"/>
          </a:xfrm>
          <a:prstGeom prst="rect">
            <a:avLst/>
          </a:prstGeom>
        </p:spPr>
      </p:pic>
      <p:sp>
        <p:nvSpPr>
          <p:cNvPr id="4" name="Titre 1"/>
          <p:cNvSpPr txBox="1">
            <a:spLocks/>
          </p:cNvSpPr>
          <p:nvPr/>
        </p:nvSpPr>
        <p:spPr>
          <a:xfrm>
            <a:off x="0" y="152400"/>
            <a:ext cx="10834255" cy="1330035"/>
          </a:xfrm>
          <a:prstGeom prst="rect">
            <a:avLst/>
          </a:prstGeom>
          <a:solidFill>
            <a:schemeClr val="accent5">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b="1" dirty="0">
                <a:solidFill>
                  <a:schemeClr val="accent1"/>
                </a:solidFill>
                <a:latin typeface="Arial" panose="020B0604020202020204" pitchFamily="34" charset="0"/>
              </a:rPr>
              <a:t>Atelier de Réflexion sur l'utilisation des technologies de l’information et de la communication pour le développement au Burkina Faso</a:t>
            </a:r>
            <a:endParaRPr lang="fr-FR" sz="2800" b="1" dirty="0">
              <a:solidFill>
                <a:schemeClr val="accent1"/>
              </a:solidFill>
              <a:latin typeface="Cambria" panose="02040503050406030204" pitchFamily="18" charset="0"/>
            </a:endParaRPr>
          </a:p>
        </p:txBody>
      </p:sp>
      <p:pic>
        <p:nvPicPr>
          <p:cNvPr id="9" name="Image 8" descr="grenier-en-paille-de-mil-"/>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092" y="658976"/>
            <a:ext cx="5013434" cy="2952154"/>
          </a:xfrm>
          <a:prstGeom prst="rect">
            <a:avLst/>
          </a:prstGeom>
          <a:noFill/>
          <a:ln>
            <a:noFill/>
          </a:ln>
        </p:spPr>
      </p:pic>
      <p:sp>
        <p:nvSpPr>
          <p:cNvPr id="10" name="Rectangle 9"/>
          <p:cNvSpPr/>
          <p:nvPr/>
        </p:nvSpPr>
        <p:spPr>
          <a:xfrm>
            <a:off x="996287" y="3424143"/>
            <a:ext cx="10440537" cy="2554545"/>
          </a:xfrm>
          <a:prstGeom prst="rect">
            <a:avLst/>
          </a:prstGeom>
        </p:spPr>
        <p:txBody>
          <a:bodyPr wrap="square">
            <a:spAutoFit/>
          </a:bodyPr>
          <a:lstStyle/>
          <a:p>
            <a:pPr>
              <a:spcAft>
                <a:spcPts val="800"/>
              </a:spcAft>
            </a:pPr>
            <a:r>
              <a:rPr lang="fr-FR" sz="4000" b="1" dirty="0">
                <a:solidFill>
                  <a:schemeClr val="bg1"/>
                </a:solidFill>
                <a:latin typeface="Cambria" panose="02040503050406030204" pitchFamily="18" charset="0"/>
                <a:ea typeface="Calibri" panose="020F0502020204030204" pitchFamily="34" charset="0"/>
                <a:cs typeface="Times New Roman" panose="02020603050405020304" pitchFamily="18" charset="0"/>
              </a:rPr>
              <a:t>P</a:t>
            </a:r>
            <a:r>
              <a:rPr lang="fr-FR" sz="4000" b="1"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rojet « Amélioration des chaînes de valeur du maïs-soja dans la province de la Sissili à travers le renforcement du système de vulgarisation »</a:t>
            </a:r>
            <a:endParaRPr lang="fr-FR"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736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8335647" y="6152293"/>
            <a:ext cx="3701454" cy="705707"/>
          </a:xfrm>
          <a:prstGeom prst="wedgeRoundRectCallout">
            <a:avLst>
              <a:gd name="adj1" fmla="val -71484"/>
              <a:gd name="adj2" fmla="val -51721"/>
              <a:gd name="adj3" fmla="val 16667"/>
            </a:avLst>
          </a:prstGeom>
          <a:solidFill>
            <a:schemeClr val="accent6">
              <a:lumMod val="20000"/>
              <a:lumOff val="8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i="1" dirty="0">
                <a:solidFill>
                  <a:schemeClr val="tx1"/>
                </a:solidFill>
                <a:latin typeface="Myriad Pro" pitchFamily="34" charset="0"/>
              </a:rPr>
              <a:t>Où vendre ma récolte???</a:t>
            </a:r>
          </a:p>
        </p:txBody>
      </p:sp>
      <p:pic>
        <p:nvPicPr>
          <p:cNvPr id="8" name="Image 7" descr="C:\Users\HP\Pictures\ABAC\113___08\IMG_0964.JPG"/>
          <p:cNvPicPr/>
          <p:nvPr/>
        </p:nvPicPr>
        <p:blipFill rotWithShape="1">
          <a:blip r:embed="rId3" cstate="email">
            <a:extLst>
              <a:ext uri="{28A0092B-C50C-407E-A947-70E740481C1C}">
                <a14:useLocalDpi xmlns:a14="http://schemas.microsoft.com/office/drawing/2010/main"/>
              </a:ext>
            </a:extLst>
          </a:blip>
          <a:srcRect l="27657" t="5073" r="20459" b="27325"/>
          <a:stretch/>
        </p:blipFill>
        <p:spPr bwMode="auto">
          <a:xfrm>
            <a:off x="0" y="3780795"/>
            <a:ext cx="2789744" cy="2522569"/>
          </a:xfrm>
          <a:prstGeom prst="rect">
            <a:avLst/>
          </a:prstGeom>
          <a:noFill/>
          <a:ln w="28575">
            <a:solidFill>
              <a:schemeClr val="accent6"/>
            </a:solidFill>
          </a:ln>
          <a:extLst>
            <a:ext uri="{53640926-AAD7-44D8-BBD7-CCE9431645EC}">
              <a14:shadowObscured xmlns:a14="http://schemas.microsoft.com/office/drawing/2010/main"/>
            </a:ext>
          </a:extLst>
        </p:spPr>
      </p:pic>
      <p:pic>
        <p:nvPicPr>
          <p:cNvPr id="11" name="Picture 2" descr="http://img1.lefaso.net/local/cache-vignettes/L480xH417/3photo-edito-01-e79ff.jpg"/>
          <p:cNvPicPr/>
          <p:nvPr/>
        </p:nvPicPr>
        <p:blipFill>
          <a:blip r:embed="rId4">
            <a:extLst>
              <a:ext uri="{28A0092B-C50C-407E-A947-70E740481C1C}">
                <a14:useLocalDpi xmlns:a14="http://schemas.microsoft.com/office/drawing/2010/main"/>
              </a:ext>
            </a:extLst>
          </a:blip>
          <a:srcRect/>
          <a:stretch>
            <a:fillRect/>
          </a:stretch>
        </p:blipFill>
        <p:spPr bwMode="auto">
          <a:xfrm>
            <a:off x="6017797" y="1613079"/>
            <a:ext cx="5877456" cy="4335431"/>
          </a:xfrm>
          <a:prstGeom prst="rect">
            <a:avLst/>
          </a:prstGeom>
          <a:noFill/>
          <a:ln w="28575">
            <a:solidFill>
              <a:schemeClr val="accent6"/>
            </a:solidFill>
          </a:ln>
        </p:spPr>
      </p:pic>
      <p:sp>
        <p:nvSpPr>
          <p:cNvPr id="2" name="Pensées 1"/>
          <p:cNvSpPr/>
          <p:nvPr/>
        </p:nvSpPr>
        <p:spPr>
          <a:xfrm>
            <a:off x="533724" y="984180"/>
            <a:ext cx="2914014" cy="240359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J’ai une attaque dans mon champs de Maïs, que faire????</a:t>
            </a:r>
          </a:p>
        </p:txBody>
      </p:sp>
      <p:sp>
        <p:nvSpPr>
          <p:cNvPr id="13" name="Title 1"/>
          <p:cNvSpPr>
            <a:spLocks noGrp="1"/>
          </p:cNvSpPr>
          <p:nvPr>
            <p:ph type="title"/>
          </p:nvPr>
        </p:nvSpPr>
        <p:spPr>
          <a:xfrm>
            <a:off x="2314952" y="273233"/>
            <a:ext cx="7405689" cy="514437"/>
          </a:xfrm>
        </p:spPr>
        <p:txBody>
          <a:bodyPr>
            <a:normAutofit fontScale="90000"/>
          </a:bodyPr>
          <a:lstStyle/>
          <a:p>
            <a:pPr algn="ctr"/>
            <a:r>
              <a:rPr lang="fr-FR" sz="3200" b="1" dirty="0">
                <a:solidFill>
                  <a:srgbClr val="FF0000"/>
                </a:solidFill>
                <a:effectLst>
                  <a:outerShdw blurRad="38100" dist="38100" dir="2700000" algn="tl">
                    <a:srgbClr val="000000">
                      <a:alpha val="43137"/>
                    </a:srgbClr>
                  </a:outerShdw>
                </a:effectLst>
              </a:rPr>
              <a:t>2.1. Quelques photos illustratives</a:t>
            </a:r>
            <a:endParaRPr lang="fr-FR" altLang="fr-FR" sz="3200" b="1" dirty="0">
              <a:solidFill>
                <a:srgbClr val="FF0000"/>
              </a:solidFill>
            </a:endParaRPr>
          </a:p>
        </p:txBody>
      </p:sp>
    </p:spTree>
    <p:extLst>
      <p:ext uri="{BB962C8B-B14F-4D97-AF65-F5344CB8AC3E}">
        <p14:creationId xmlns:p14="http://schemas.microsoft.com/office/powerpoint/2010/main" val="10596792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978766"/>
          </a:xfrm>
        </p:spPr>
        <p:txBody>
          <a:bodyPr>
            <a:normAutofit fontScale="90000"/>
          </a:bodyPr>
          <a:lstStyle/>
          <a:p>
            <a:pPr lvl="0">
              <a:lnSpc>
                <a:spcPct val="100000"/>
              </a:lnSpc>
              <a:spcBef>
                <a:spcPts val="0"/>
              </a:spcBef>
            </a:pPr>
            <a:r>
              <a:rPr lang="fr-FR" sz="3200" b="1" dirty="0">
                <a:solidFill>
                  <a:schemeClr val="accent5"/>
                </a:solidFill>
                <a:effectLst>
                  <a:outerShdw blurRad="38100" dist="38100" dir="2700000" algn="tl">
                    <a:srgbClr val="000000">
                      <a:alpha val="43137"/>
                    </a:srgbClr>
                  </a:outerShdw>
                </a:effectLst>
                <a:latin typeface="Calibri" panose="020F0502020204030204"/>
                <a:ea typeface="+mn-ea"/>
                <a:cs typeface="+mn-cs"/>
              </a:rPr>
              <a:t>III. PRESENTATION DE LA E-VULGARISATION</a:t>
            </a:r>
            <a:br>
              <a:rPr lang="fr-FR" sz="3200" b="1" dirty="0">
                <a:solidFill>
                  <a:srgbClr val="FF0000"/>
                </a:solidFill>
                <a:effectLst>
                  <a:outerShdw blurRad="38100" dist="38100" dir="2700000" algn="tl">
                    <a:srgbClr val="000000">
                      <a:alpha val="43137"/>
                    </a:srgbClr>
                  </a:outerShdw>
                </a:effectLst>
              </a:rPr>
            </a:br>
            <a:r>
              <a:rPr lang="fr-FR" sz="3200" b="1" dirty="0">
                <a:effectLst>
                  <a:outerShdw blurRad="38100" dist="38100" dir="2700000" algn="tl">
                    <a:srgbClr val="000000">
                      <a:alpha val="43137"/>
                    </a:srgbClr>
                  </a:outerShdw>
                </a:effectLst>
              </a:rPr>
              <a:t>1. Définitions </a:t>
            </a:r>
            <a:endParaRPr lang="fr-FR" altLang="fr-FR" sz="3200" b="1" dirty="0"/>
          </a:p>
        </p:txBody>
      </p:sp>
      <p:sp>
        <p:nvSpPr>
          <p:cNvPr id="5" name="Espace réservé du contenu 4"/>
          <p:cNvSpPr>
            <a:spLocks noGrp="1"/>
          </p:cNvSpPr>
          <p:nvPr>
            <p:ph idx="1"/>
          </p:nvPr>
        </p:nvSpPr>
        <p:spPr>
          <a:xfrm>
            <a:off x="304800" y="1825625"/>
            <a:ext cx="11887200" cy="4909036"/>
          </a:xfrm>
          <a:prstGeom prst="rect">
            <a:avLst/>
          </a:prstGeom>
        </p:spPr>
        <p:txBody>
          <a:bodyPr wrap="square">
            <a:spAutoFit/>
          </a:bodyPr>
          <a:lstStyle/>
          <a:p>
            <a:pPr algn="just">
              <a:lnSpc>
                <a:spcPct val="150000"/>
              </a:lnSpc>
            </a:pPr>
            <a:r>
              <a:rPr lang="fr-FR" sz="2400" dirty="0">
                <a:latin typeface="Cambria" panose="02040503050406030204" pitchFamily="18" charset="0"/>
                <a:ea typeface="Calibri" panose="020F0502020204030204" pitchFamily="34" charset="0"/>
                <a:cs typeface="Times New Roman" panose="02020603050405020304" pitchFamily="18" charset="0"/>
              </a:rPr>
              <a:t>La e-vulgarisation :</a:t>
            </a:r>
          </a:p>
          <a:p>
            <a:pPr marL="457200" indent="-457200" algn="just">
              <a:lnSpc>
                <a:spcPct val="150000"/>
              </a:lnSpc>
              <a:buFont typeface="Wingdings" panose="05000000000000000000" pitchFamily="2" charset="2"/>
              <a:buChar char="v"/>
            </a:pPr>
            <a:r>
              <a:rPr lang="fr-FR" sz="2400" dirty="0">
                <a:latin typeface="Cambria" panose="02040503050406030204" pitchFamily="18" charset="0"/>
                <a:ea typeface="Calibri" panose="020F0502020204030204" pitchFamily="34" charset="0"/>
                <a:cs typeface="Times New Roman" panose="02020603050405020304" pitchFamily="18" charset="0"/>
              </a:rPr>
              <a:t>Un service d'informations, de partage de connaissances par le biais de l'utilisation d'outils modernes de communication tels que l'ordinateur, le téléphone portable</a:t>
            </a:r>
          </a:p>
          <a:p>
            <a:pPr marL="457200" indent="-457200" algn="just">
              <a:lnSpc>
                <a:spcPct val="150000"/>
              </a:lnSpc>
              <a:buFont typeface="Wingdings" panose="05000000000000000000" pitchFamily="2" charset="2"/>
              <a:buChar char="v"/>
            </a:pPr>
            <a:r>
              <a:rPr lang="fr-FR" sz="2400" dirty="0">
                <a:latin typeface="Cambria" panose="02040503050406030204" pitchFamily="18" charset="0"/>
                <a:ea typeface="Calibri" panose="020F0502020204030204" pitchFamily="34" charset="0"/>
                <a:cs typeface="Times New Roman" panose="02020603050405020304" pitchFamily="18" charset="0"/>
              </a:rPr>
              <a:t>Une innovation d’appui-conseil agricole</a:t>
            </a:r>
          </a:p>
          <a:p>
            <a:pPr algn="just">
              <a:lnSpc>
                <a:spcPct val="150000"/>
              </a:lnSpc>
            </a:pPr>
            <a:r>
              <a:rPr lang="fr-FR" sz="2400" dirty="0">
                <a:latin typeface="Cambria" panose="02040503050406030204" pitchFamily="18" charset="0"/>
              </a:rPr>
              <a:t>Dans le cas spécifique du projet ABAC, la e-vulgarisation est l’utilisation de la plateforme électronique VACISBF pour l’échange et le partage d’informations. Cette plateforme est renforcée par d’autres outils de technologies de l'information et de la communication (TIC) : téléphone mobile et médias plus traditionnels comme la radio, la vidéo.</a:t>
            </a:r>
          </a:p>
        </p:txBody>
      </p:sp>
    </p:spTree>
    <p:extLst>
      <p:ext uri="{BB962C8B-B14F-4D97-AF65-F5344CB8AC3E}">
        <p14:creationId xmlns:p14="http://schemas.microsoft.com/office/powerpoint/2010/main" val="404863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down)">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down)">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27941"/>
            <a:ext cx="10699844" cy="4524315"/>
          </a:xfrm>
          <a:prstGeom prst="rect">
            <a:avLst/>
          </a:prstGeom>
        </p:spPr>
        <p:txBody>
          <a:bodyPr wrap="square">
            <a:spAutoFit/>
          </a:bodyPr>
          <a:lstStyle/>
          <a:p>
            <a:pPr marL="457200" lvl="0" indent="-457200" algn="just">
              <a:buFont typeface="Wingdings" panose="05000000000000000000" pitchFamily="2" charset="2"/>
              <a:buChar char="Ø"/>
            </a:pPr>
            <a:r>
              <a:rPr lang="fr-FR" sz="3200" dirty="0"/>
              <a:t>Mise en place d’un mécanisme basé sur l’identification et le renforcement de capacité d’animateurs endogènes choisis parmi les membres des unions de la FNZ</a:t>
            </a:r>
          </a:p>
          <a:p>
            <a:pPr marL="457200" lvl="0" indent="-457200" algn="just">
              <a:buFont typeface="Wingdings" panose="05000000000000000000" pitchFamily="2" charset="2"/>
              <a:buChar char="Ø"/>
            </a:pPr>
            <a:endParaRPr lang="fr-FR" sz="3200" dirty="0"/>
          </a:p>
          <a:p>
            <a:pPr marL="457200" lvl="0" indent="-457200" algn="just">
              <a:buFont typeface="Wingdings" panose="05000000000000000000" pitchFamily="2" charset="2"/>
              <a:buChar char="Ø"/>
            </a:pPr>
            <a:r>
              <a:rPr lang="fr-FR" sz="3200" dirty="0"/>
              <a:t>Réhabilitation des centres de ressources communautaires</a:t>
            </a:r>
          </a:p>
          <a:p>
            <a:pPr marL="457200" lvl="0" indent="-457200" algn="just">
              <a:buFont typeface="Wingdings" panose="05000000000000000000" pitchFamily="2" charset="2"/>
              <a:buChar char="Ø"/>
            </a:pPr>
            <a:endParaRPr lang="fr-FR" sz="3200" dirty="0"/>
          </a:p>
          <a:p>
            <a:pPr marL="457200" lvl="0" indent="-457200" algn="just">
              <a:buFont typeface="Wingdings" panose="05000000000000000000" pitchFamily="2" charset="2"/>
              <a:buChar char="Ø"/>
            </a:pPr>
            <a:r>
              <a:rPr lang="fr-FR" sz="3200" dirty="0"/>
              <a:t>Utilisation des TIC pour la sensibilisation et l’information des producteurs : Radio, Vidéo, Application androïde, plateforme VACISBF</a:t>
            </a:r>
          </a:p>
        </p:txBody>
      </p:sp>
      <p:sp>
        <p:nvSpPr>
          <p:cNvPr id="6" name="Rectangle 5"/>
          <p:cNvSpPr/>
          <p:nvPr/>
        </p:nvSpPr>
        <p:spPr>
          <a:xfrm>
            <a:off x="119921" y="329784"/>
            <a:ext cx="10942820" cy="754694"/>
          </a:xfrm>
          <a:prstGeom prst="rect">
            <a:avLst/>
          </a:prstGeom>
        </p:spPr>
        <p:txBody>
          <a:bodyPr wrap="square">
            <a:spAutoFit/>
          </a:bodyPr>
          <a:lstStyle/>
          <a:p>
            <a:pPr algn="ctr">
              <a:lnSpc>
                <a:spcPct val="150000"/>
              </a:lnSpc>
              <a:spcAft>
                <a:spcPts val="800"/>
              </a:spcAft>
            </a:pPr>
            <a:r>
              <a:rPr lang="fr-FR" sz="3200" b="1" dirty="0">
                <a:effectLst>
                  <a:outerShdw blurRad="38100" dist="38100" dir="2700000" algn="tl">
                    <a:srgbClr val="000000">
                      <a:alpha val="43137"/>
                    </a:srgbClr>
                  </a:outerShdw>
                </a:effectLst>
              </a:rPr>
              <a:t>2. Stratégies de mise en œuvre </a:t>
            </a:r>
          </a:p>
        </p:txBody>
      </p:sp>
    </p:spTree>
    <p:extLst>
      <p:ext uri="{BB962C8B-B14F-4D97-AF65-F5344CB8AC3E}">
        <p14:creationId xmlns:p14="http://schemas.microsoft.com/office/powerpoint/2010/main" val="37778794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54046"/>
            <a:ext cx="12192000" cy="5403954"/>
          </a:xfrm>
          <a:prstGeom prst="rect">
            <a:avLst/>
          </a:prstGeom>
          <a:ln w="28575">
            <a:solidFill>
              <a:schemeClr val="accent6"/>
            </a:solidFill>
          </a:ln>
        </p:spPr>
      </p:pic>
      <p:sp>
        <p:nvSpPr>
          <p:cNvPr id="4" name="Rectangle 3"/>
          <p:cNvSpPr/>
          <p:nvPr/>
        </p:nvSpPr>
        <p:spPr>
          <a:xfrm>
            <a:off x="0" y="14990"/>
            <a:ext cx="10253271" cy="671851"/>
          </a:xfrm>
          <a:prstGeom prst="rect">
            <a:avLst/>
          </a:prstGeom>
        </p:spPr>
        <p:txBody>
          <a:bodyPr wrap="square">
            <a:spAutoFit/>
          </a:bodyPr>
          <a:lstStyle/>
          <a:p>
            <a:pPr algn="ctr">
              <a:lnSpc>
                <a:spcPct val="150000"/>
              </a:lnSpc>
              <a:spcAft>
                <a:spcPts val="800"/>
              </a:spcAft>
            </a:pPr>
            <a:r>
              <a:rPr lang="fr-FR" sz="2800" b="1" dirty="0">
                <a:solidFill>
                  <a:schemeClr val="accent5"/>
                </a:solidFill>
                <a:effectLst>
                  <a:outerShdw blurRad="38100" dist="38100" dir="2700000" algn="tl">
                    <a:srgbClr val="000000">
                      <a:alpha val="43137"/>
                    </a:srgbClr>
                  </a:outerShdw>
                </a:effectLst>
              </a:rPr>
              <a:t>IV. Description des méthodes et outils TIC de vulgarisation utilisés</a:t>
            </a:r>
          </a:p>
        </p:txBody>
      </p:sp>
    </p:spTree>
    <p:extLst>
      <p:ext uri="{BB962C8B-B14F-4D97-AF65-F5344CB8AC3E}">
        <p14:creationId xmlns:p14="http://schemas.microsoft.com/office/powerpoint/2010/main" val="26503007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477" y="1500396"/>
            <a:ext cx="11742295" cy="5365571"/>
          </a:xfrm>
          <a:prstGeom prst="rect">
            <a:avLst/>
          </a:prstGeom>
        </p:spPr>
        <p:txBody>
          <a:bodyPr wrap="square">
            <a:spAutoFit/>
          </a:bodyPr>
          <a:lstStyle/>
          <a:p>
            <a:pPr algn="just">
              <a:lnSpc>
                <a:spcPct val="150000"/>
              </a:lnSpc>
              <a:spcAft>
                <a:spcPts val="800"/>
              </a:spcAft>
            </a:pPr>
            <a:r>
              <a:rPr lang="fr-FR" sz="2800" dirty="0">
                <a:effectLst/>
                <a:latin typeface="Cambria" panose="02040503050406030204" pitchFamily="18" charset="0"/>
                <a:ea typeface="Calibri" panose="020F0502020204030204" pitchFamily="34" charset="0"/>
                <a:cs typeface="Times New Roman" panose="02020603050405020304" pitchFamily="18" charset="0"/>
              </a:rPr>
              <a:t>C’est suite au constat fait sur le nombre insuffisant d’agents d’encadrement de l’Etat que le projet a proposé de renforcer l’encadrement agricole dans sa zone d’intervention par l’identification et la formation d’animateurs endogènes.</a:t>
            </a:r>
          </a:p>
          <a:p>
            <a:pPr algn="just">
              <a:lnSpc>
                <a:spcPct val="150000"/>
              </a:lnSpc>
              <a:spcAft>
                <a:spcPts val="800"/>
              </a:spcAft>
            </a:pPr>
            <a:r>
              <a:rPr lang="fr-FR" sz="2800" dirty="0">
                <a:effectLst/>
                <a:latin typeface="Cambria" panose="02040503050406030204" pitchFamily="18" charset="0"/>
                <a:ea typeface="Calibri" panose="020F0502020204030204" pitchFamily="34" charset="0"/>
                <a:cs typeface="Times New Roman" panose="02020603050405020304" pitchFamily="18" charset="0"/>
              </a:rPr>
              <a:t>Le dispositif est proposé en vue de permettre aux producteurs de jouer un rôle central dans la diffusion des innovations et technologies agricoles pour eux-mêmes et les membres de leurs unions/coopératives à la base par le biais de l’utilisation des outils TIC en agriculture.</a:t>
            </a:r>
          </a:p>
        </p:txBody>
      </p:sp>
      <p:sp>
        <p:nvSpPr>
          <p:cNvPr id="2" name="Rectangle 1"/>
          <p:cNvSpPr/>
          <p:nvPr/>
        </p:nvSpPr>
        <p:spPr>
          <a:xfrm>
            <a:off x="-1" y="194155"/>
            <a:ext cx="10538086" cy="738664"/>
          </a:xfrm>
          <a:prstGeom prst="rect">
            <a:avLst/>
          </a:prstGeom>
        </p:spPr>
        <p:txBody>
          <a:bodyPr wrap="square">
            <a:spAutoFit/>
          </a:bodyPr>
          <a:lstStyle/>
          <a:p>
            <a:pPr lvl="0" algn="ctr">
              <a:lnSpc>
                <a:spcPct val="150000"/>
              </a:lnSpc>
              <a:spcAft>
                <a:spcPts val="800"/>
              </a:spcAft>
            </a:pPr>
            <a:r>
              <a:rPr lang="fr-FR" sz="28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1. Dispositif d’encadrement basé sur les animateurs endogènes</a:t>
            </a:r>
          </a:p>
        </p:txBody>
      </p:sp>
    </p:spTree>
    <p:extLst>
      <p:ext uri="{BB962C8B-B14F-4D97-AF65-F5344CB8AC3E}">
        <p14:creationId xmlns:p14="http://schemas.microsoft.com/office/powerpoint/2010/main" val="13783927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81" y="2114394"/>
            <a:ext cx="7585023" cy="3416320"/>
          </a:xfrm>
          <a:prstGeom prst="rect">
            <a:avLst/>
          </a:prstGeom>
        </p:spPr>
        <p:txBody>
          <a:bodyPr wrap="square">
            <a:spAutoFit/>
          </a:bodyPr>
          <a:lstStyle/>
          <a:p>
            <a:pPr algn="just">
              <a:lnSpc>
                <a:spcPct val="150000"/>
              </a:lnSpc>
              <a:spcAft>
                <a:spcPts val="800"/>
              </a:spcAft>
            </a:pPr>
            <a:r>
              <a:rPr lang="fr-FR" sz="2400" dirty="0">
                <a:effectLst/>
                <a:latin typeface="Cambria" panose="02040503050406030204" pitchFamily="18" charset="0"/>
                <a:ea typeface="Calibri" panose="020F0502020204030204" pitchFamily="34" charset="0"/>
                <a:cs typeface="Times New Roman" panose="02020603050405020304" pitchFamily="18" charset="0"/>
              </a:rPr>
              <a:t>La radio constitue aujourd’hui un puissant moyen de communication avec le monde rural. C’est dans ce sens que la RED a été sollicité par le projet pour informer et sensibiliser les agriculteurs sur les techniques de production et de commercialisation des produits. Elle permet également la visibilité des actions du projet.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descr="H:\DCIM\130___03\IMG_3988.JPG"/>
          <p:cNvPicPr/>
          <p:nvPr/>
        </p:nvPicPr>
        <p:blipFill rotWithShape="1">
          <a:blip r:embed="rId3" cstate="email">
            <a:extLst>
              <a:ext uri="{28A0092B-C50C-407E-A947-70E740481C1C}">
                <a14:useLocalDpi xmlns:a14="http://schemas.microsoft.com/office/drawing/2010/main"/>
              </a:ext>
            </a:extLst>
          </a:blip>
          <a:srcRect l="23741" t="1656" r="1723"/>
          <a:stretch/>
        </p:blipFill>
        <p:spPr bwMode="auto">
          <a:xfrm>
            <a:off x="7726904" y="2114394"/>
            <a:ext cx="4293235" cy="4248150"/>
          </a:xfrm>
          <a:prstGeom prst="rect">
            <a:avLst/>
          </a:prstGeom>
          <a:noFill/>
          <a:ln w="28575">
            <a:solidFill>
              <a:schemeClr val="accent6"/>
            </a:solidFill>
          </a:ln>
          <a:extLst>
            <a:ext uri="{53640926-AAD7-44D8-BBD7-CCE9431645EC}">
              <a14:shadowObscured xmlns:a14="http://schemas.microsoft.com/office/drawing/2010/main"/>
            </a:ext>
          </a:extLst>
        </p:spPr>
      </p:pic>
      <p:sp>
        <p:nvSpPr>
          <p:cNvPr id="4" name="Rectangle 3"/>
          <p:cNvSpPr/>
          <p:nvPr/>
        </p:nvSpPr>
        <p:spPr>
          <a:xfrm>
            <a:off x="0" y="416895"/>
            <a:ext cx="5621311" cy="830997"/>
          </a:xfrm>
          <a:prstGeom prst="rect">
            <a:avLst/>
          </a:prstGeom>
        </p:spPr>
        <p:txBody>
          <a:bodyPr wrap="square">
            <a:spAutoFit/>
          </a:bodyPr>
          <a:lstStyle/>
          <a:p>
            <a:pPr lvl="0" algn="just">
              <a:lnSpc>
                <a:spcPct val="150000"/>
              </a:lnSpc>
              <a:spcAft>
                <a:spcPts val="800"/>
              </a:spcAft>
            </a:pPr>
            <a:r>
              <a:rPr lang="fr-FR" sz="32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2. Utilisation de la radio</a:t>
            </a:r>
            <a:endParaRPr lang="fr-FR"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0785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1704" y="2333685"/>
            <a:ext cx="7050374" cy="4524315"/>
          </a:xfrm>
          <a:prstGeom prst="rect">
            <a:avLst/>
          </a:prstGeom>
        </p:spPr>
        <p:txBody>
          <a:bodyPr wrap="square">
            <a:spAutoFit/>
          </a:bodyPr>
          <a:lstStyle/>
          <a:p>
            <a:pPr algn="just">
              <a:lnSpc>
                <a:spcPct val="150000"/>
              </a:lnSpc>
              <a:spcAft>
                <a:spcPts val="800"/>
              </a:spcAft>
            </a:pPr>
            <a:r>
              <a:rPr lang="fr-FR" sz="2400" dirty="0">
                <a:effectLst/>
                <a:latin typeface="Cambria" panose="02040503050406030204" pitchFamily="18" charset="0"/>
                <a:ea typeface="Calibri" panose="020F0502020204030204" pitchFamily="34" charset="0"/>
                <a:cs typeface="Times New Roman" panose="02020603050405020304" pitchFamily="18" charset="0"/>
              </a:rPr>
              <a:t>Tout comme la radio, la vidéo sert de moyen de communication et de sensibilisation des acteurs. En plus de cela, la vidéo joue le rôle de formation des producteurs. En effet, des documentaires sur la production du maïs et du soja, sur certaines techniques et technologies sont utilisés pour enseigner les producteurs dans le but de l’amélioration de leurs pratiques quotidiennes</a:t>
            </a:r>
            <a:r>
              <a:rPr lang="fr-FR" sz="2400" b="1" dirty="0">
                <a:effectLst/>
                <a:latin typeface="Cambria" panose="02040503050406030204" pitchFamily="18" charset="0"/>
                <a:ea typeface="Calibri" panose="020F0502020204030204" pitchFamily="34" charset="0"/>
                <a:cs typeface="Times New Roman" panose="02020603050405020304" pitchFamily="18" charset="0"/>
              </a:rPr>
              <a:t>.</a:t>
            </a:r>
          </a:p>
        </p:txBody>
      </p:sp>
      <p:pic>
        <p:nvPicPr>
          <p:cNvPr id="2" name="Image 1"/>
          <p:cNvPicPr>
            <a:picLocks noChangeAspect="1"/>
          </p:cNvPicPr>
          <p:nvPr/>
        </p:nvPicPr>
        <p:blipFill rotWithShape="1">
          <a:blip r:embed="rId3" cstate="email">
            <a:extLst>
              <a:ext uri="{28A0092B-C50C-407E-A947-70E740481C1C}">
                <a14:useLocalDpi xmlns:a14="http://schemas.microsoft.com/office/drawing/2010/main"/>
              </a:ext>
            </a:extLst>
          </a:blip>
          <a:srcRect l="17903"/>
          <a:stretch/>
        </p:blipFill>
        <p:spPr>
          <a:xfrm>
            <a:off x="0" y="2236201"/>
            <a:ext cx="4877401" cy="4455772"/>
          </a:xfrm>
          <a:prstGeom prst="rect">
            <a:avLst/>
          </a:prstGeom>
          <a:ln w="28575">
            <a:solidFill>
              <a:schemeClr val="accent6"/>
            </a:solidFill>
          </a:ln>
        </p:spPr>
      </p:pic>
      <p:sp>
        <p:nvSpPr>
          <p:cNvPr id="5" name="Rectangle 4"/>
          <p:cNvSpPr/>
          <p:nvPr/>
        </p:nvSpPr>
        <p:spPr>
          <a:xfrm>
            <a:off x="782269" y="434715"/>
            <a:ext cx="6810454" cy="830997"/>
          </a:xfrm>
          <a:prstGeom prst="rect">
            <a:avLst/>
          </a:prstGeom>
        </p:spPr>
        <p:txBody>
          <a:bodyPr wrap="none">
            <a:spAutoFit/>
          </a:bodyPr>
          <a:lstStyle/>
          <a:p>
            <a:pPr lvl="0">
              <a:lnSpc>
                <a:spcPct val="150000"/>
              </a:lnSpc>
              <a:spcAft>
                <a:spcPts val="800"/>
              </a:spcAft>
            </a:pPr>
            <a:r>
              <a:rPr lang="fr-FR" sz="32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3. Utilisation de la Vidéo projection</a:t>
            </a:r>
          </a:p>
        </p:txBody>
      </p:sp>
    </p:spTree>
    <p:extLst>
      <p:ext uri="{BB962C8B-B14F-4D97-AF65-F5344CB8AC3E}">
        <p14:creationId xmlns:p14="http://schemas.microsoft.com/office/powerpoint/2010/main" val="6776394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69787" y="1738859"/>
            <a:ext cx="7122214" cy="5386090"/>
          </a:xfrm>
          <a:prstGeom prst="rect">
            <a:avLst/>
          </a:prstGeom>
        </p:spPr>
        <p:txBody>
          <a:bodyPr wrap="square">
            <a:spAutoFit/>
          </a:bodyPr>
          <a:lstStyle/>
          <a:p>
            <a:pPr algn="just"/>
            <a:r>
              <a:rPr lang="fr-FR" sz="2800" dirty="0"/>
              <a:t>Ce système permet de mettre un certain nombre d’informations sur des tablettes ou smartphones, qui peuvent ensuite être utilisées sans connexion internet. </a:t>
            </a:r>
          </a:p>
          <a:p>
            <a:pPr algn="just"/>
            <a:endParaRPr lang="fr-FR" sz="2800" dirty="0"/>
          </a:p>
          <a:p>
            <a:pPr algn="just"/>
            <a:r>
              <a:rPr lang="fr-FR" sz="2800" dirty="0"/>
              <a:t>Ces informations peuvent être des fiches techniques de production, des bonnes pratiques agricoles, des vidéos, des audios comme des émissions radio diffusées. Les producteurs peuvent le consulter partout où ils se trouvent (même au champ).</a:t>
            </a:r>
          </a:p>
          <a:p>
            <a:pPr lvl="0"/>
            <a:endParaRPr lang="fr-FR" sz="3600" dirty="0">
              <a:solidFill>
                <a:srgbClr val="FFFF00"/>
              </a:solidFill>
            </a:endParaRPr>
          </a:p>
        </p:txBody>
      </p:sp>
      <p:sp>
        <p:nvSpPr>
          <p:cNvPr id="2" name="Rectangle 1"/>
          <p:cNvSpPr/>
          <p:nvPr/>
        </p:nvSpPr>
        <p:spPr>
          <a:xfrm>
            <a:off x="0" y="0"/>
            <a:ext cx="5128520" cy="646331"/>
          </a:xfrm>
          <a:prstGeom prst="rect">
            <a:avLst/>
          </a:prstGeom>
        </p:spPr>
        <p:txBody>
          <a:bodyPr wrap="none">
            <a:spAutoFit/>
          </a:bodyPr>
          <a:lstStyle/>
          <a:p>
            <a:pPr lvl="1"/>
            <a:r>
              <a:rPr lang="fr-FR" sz="3600" b="1" dirty="0">
                <a:solidFill>
                  <a:srgbClr val="FF0000"/>
                </a:solidFill>
              </a:rPr>
              <a:t>4. Application androïde</a:t>
            </a:r>
          </a:p>
        </p:txBody>
      </p:sp>
      <p:pic>
        <p:nvPicPr>
          <p:cNvPr id="5" name="Image 4" descr="C:\Users\HP\Documents\SERE\ABAC\SE\Année 2017\AGRA\Visite Ghana\Screenshot_2017-03-03-13-25-16.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994" y="766253"/>
            <a:ext cx="4269086" cy="6091747"/>
          </a:xfrm>
          <a:prstGeom prst="rect">
            <a:avLst/>
          </a:prstGeom>
          <a:noFill/>
          <a:ln w="28575">
            <a:solidFill>
              <a:schemeClr val="accent6"/>
            </a:solidFill>
          </a:ln>
        </p:spPr>
      </p:pic>
    </p:spTree>
    <p:extLst>
      <p:ext uri="{BB962C8B-B14F-4D97-AF65-F5344CB8AC3E}">
        <p14:creationId xmlns:p14="http://schemas.microsoft.com/office/powerpoint/2010/main" val="10587134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24377"/>
            <a:ext cx="10345003" cy="3970318"/>
          </a:xfrm>
          <a:prstGeom prst="rect">
            <a:avLst/>
          </a:prstGeom>
        </p:spPr>
        <p:txBody>
          <a:bodyPr wrap="square">
            <a:spAutoFit/>
          </a:bodyPr>
          <a:lstStyle/>
          <a:p>
            <a:pPr algn="just"/>
            <a:r>
              <a:rPr lang="fr-FR" sz="3600" dirty="0"/>
              <a:t>La plateforme VACIS-BF est un système d’information basé sur le web. Elle est assimilable à un site web. </a:t>
            </a:r>
          </a:p>
          <a:p>
            <a:pPr algn="just"/>
            <a:endParaRPr lang="fr-FR" sz="3600" dirty="0"/>
          </a:p>
          <a:p>
            <a:pPr algn="just"/>
            <a:r>
              <a:rPr lang="fr-FR" sz="3600" dirty="0"/>
              <a:t>Cependant, contrairement à l’application androïde, son accès nécessite la connexion internet. </a:t>
            </a:r>
          </a:p>
          <a:p>
            <a:pPr algn="just"/>
            <a:endParaRPr lang="fr-FR" sz="3600" dirty="0"/>
          </a:p>
          <a:p>
            <a:pPr algn="just"/>
            <a:r>
              <a:rPr lang="fr-FR" sz="3600" dirty="0"/>
              <a:t>Adresse : http://abac-bf.org/vacis</a:t>
            </a:r>
            <a:endParaRPr lang="fr-FR" sz="3600" b="1" dirty="0">
              <a:solidFill>
                <a:srgbClr val="FF0000"/>
              </a:solidFill>
            </a:endParaRPr>
          </a:p>
        </p:txBody>
      </p:sp>
      <p:sp>
        <p:nvSpPr>
          <p:cNvPr id="4" name="Rectangle 3"/>
          <p:cNvSpPr/>
          <p:nvPr/>
        </p:nvSpPr>
        <p:spPr>
          <a:xfrm>
            <a:off x="1787857" y="791570"/>
            <a:ext cx="4593950" cy="646331"/>
          </a:xfrm>
          <a:prstGeom prst="rect">
            <a:avLst/>
          </a:prstGeom>
        </p:spPr>
        <p:txBody>
          <a:bodyPr wrap="none">
            <a:spAutoFit/>
          </a:bodyPr>
          <a:lstStyle/>
          <a:p>
            <a:pPr lvl="0"/>
            <a:r>
              <a:rPr lang="fr-FR" sz="3600" b="1" dirty="0">
                <a:solidFill>
                  <a:srgbClr val="FF0000"/>
                </a:solidFill>
              </a:rPr>
              <a:t>5. Plateforme VACIS-BF</a:t>
            </a:r>
            <a:endParaRPr lang="fr-FR" sz="3600" dirty="0">
              <a:solidFill>
                <a:srgbClr val="FF0000"/>
              </a:solidFill>
            </a:endParaRPr>
          </a:p>
        </p:txBody>
      </p:sp>
    </p:spTree>
    <p:extLst>
      <p:ext uri="{BB962C8B-B14F-4D97-AF65-F5344CB8AC3E}">
        <p14:creationId xmlns:p14="http://schemas.microsoft.com/office/powerpoint/2010/main" val="1551158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5897224">
            <a:off x="-425019" y="2538735"/>
            <a:ext cx="4998265" cy="32451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082764"/>
            <a:ext cx="4107304" cy="584775"/>
          </a:xfrm>
          <a:prstGeom prst="rect">
            <a:avLst/>
          </a:prstGeom>
        </p:spPr>
        <p:txBody>
          <a:bodyPr wrap="square">
            <a:spAutoFit/>
          </a:bodyPr>
          <a:lstStyle/>
          <a:p>
            <a:pPr algn="ctr"/>
            <a:r>
              <a:rPr lang="fr-FR" sz="3200" b="1" dirty="0">
                <a:effectLst/>
                <a:latin typeface="Cambria" panose="02040503050406030204" pitchFamily="18" charset="0"/>
                <a:ea typeface="Calibri" panose="020F0502020204030204" pitchFamily="34" charset="0"/>
                <a:cs typeface="Times New Roman" panose="02020603050405020304" pitchFamily="18" charset="0"/>
              </a:rPr>
              <a:t>VACIS-BF permet </a:t>
            </a:r>
            <a:endParaRPr lang="fr-FR" sz="3200" b="1" dirty="0"/>
          </a:p>
        </p:txBody>
      </p:sp>
      <p:grpSp>
        <p:nvGrpSpPr>
          <p:cNvPr id="7" name="Groupe 6"/>
          <p:cNvGrpSpPr/>
          <p:nvPr/>
        </p:nvGrpSpPr>
        <p:grpSpPr>
          <a:xfrm>
            <a:off x="3414999" y="2441436"/>
            <a:ext cx="2223661" cy="111183"/>
            <a:chOff x="3235849" y="1780297"/>
            <a:chExt cx="2223661" cy="111183"/>
          </a:xfrm>
        </p:grpSpPr>
        <p:sp>
          <p:nvSpPr>
            <p:cNvPr id="9" name="Connecteur droit 3"/>
            <p:cNvSpPr/>
            <p:nvPr/>
          </p:nvSpPr>
          <p:spPr>
            <a:xfrm rot="19033707">
              <a:off x="3235849" y="1810137"/>
              <a:ext cx="2223661" cy="51503"/>
            </a:xfrm>
            <a:custGeom>
              <a:avLst/>
              <a:gdLst/>
              <a:ahLst/>
              <a:cxnLst/>
              <a:rect l="0" t="0" r="0" b="0"/>
              <a:pathLst>
                <a:path>
                  <a:moveTo>
                    <a:pt x="0" y="25751"/>
                  </a:moveTo>
                  <a:lnTo>
                    <a:pt x="2223661" y="2575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Connecteur droit 4"/>
            <p:cNvSpPr/>
            <p:nvPr/>
          </p:nvSpPr>
          <p:spPr>
            <a:xfrm rot="18539726">
              <a:off x="4292088" y="1780297"/>
              <a:ext cx="111183" cy="1111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p:txBody>
        </p:sp>
      </p:grpSp>
      <p:grpSp>
        <p:nvGrpSpPr>
          <p:cNvPr id="14" name="Groupe 13"/>
          <p:cNvGrpSpPr/>
          <p:nvPr/>
        </p:nvGrpSpPr>
        <p:grpSpPr>
          <a:xfrm>
            <a:off x="4523126" y="4226127"/>
            <a:ext cx="141728" cy="2834568"/>
            <a:chOff x="4520403" y="2340561"/>
            <a:chExt cx="141728" cy="2834568"/>
          </a:xfrm>
        </p:grpSpPr>
        <p:sp>
          <p:nvSpPr>
            <p:cNvPr id="15" name="Connecteur droit 3"/>
            <p:cNvSpPr/>
            <p:nvPr/>
          </p:nvSpPr>
          <p:spPr>
            <a:xfrm rot="2896712">
              <a:off x="3173984" y="3732093"/>
              <a:ext cx="2834568" cy="51503"/>
            </a:xfrm>
            <a:custGeom>
              <a:avLst/>
              <a:gdLst/>
              <a:ahLst/>
              <a:cxnLst/>
              <a:rect l="0" t="0" r="0" b="0"/>
              <a:pathLst>
                <a:path>
                  <a:moveTo>
                    <a:pt x="0" y="25751"/>
                  </a:moveTo>
                  <a:lnTo>
                    <a:pt x="2834568" y="2575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Connecteur droit 4"/>
            <p:cNvSpPr/>
            <p:nvPr/>
          </p:nvSpPr>
          <p:spPr>
            <a:xfrm rot="2896712">
              <a:off x="4520403" y="3686980"/>
              <a:ext cx="141728" cy="1417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fr-FR" sz="1100" kern="1200"/>
            </a:p>
          </p:txBody>
        </p:sp>
      </p:grpSp>
      <p:grpSp>
        <p:nvGrpSpPr>
          <p:cNvPr id="17" name="Groupe 16"/>
          <p:cNvGrpSpPr/>
          <p:nvPr/>
        </p:nvGrpSpPr>
        <p:grpSpPr>
          <a:xfrm>
            <a:off x="3778790" y="3333480"/>
            <a:ext cx="1581685" cy="79084"/>
            <a:chOff x="3632811" y="2505950"/>
            <a:chExt cx="1581685" cy="79084"/>
          </a:xfrm>
        </p:grpSpPr>
        <p:sp>
          <p:nvSpPr>
            <p:cNvPr id="18" name="Connecteur droit 3"/>
            <p:cNvSpPr/>
            <p:nvPr/>
          </p:nvSpPr>
          <p:spPr>
            <a:xfrm rot="20924015">
              <a:off x="3632811" y="2519740"/>
              <a:ext cx="1581685" cy="51503"/>
            </a:xfrm>
            <a:custGeom>
              <a:avLst/>
              <a:gdLst/>
              <a:ahLst/>
              <a:cxnLst/>
              <a:rect l="0" t="0" r="0" b="0"/>
              <a:pathLst>
                <a:path>
                  <a:moveTo>
                    <a:pt x="0" y="25751"/>
                  </a:moveTo>
                  <a:lnTo>
                    <a:pt x="1581685" y="2575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Connecteur droit 4"/>
            <p:cNvSpPr/>
            <p:nvPr/>
          </p:nvSpPr>
          <p:spPr>
            <a:xfrm rot="20924015">
              <a:off x="4384111" y="2505950"/>
              <a:ext cx="79084" cy="790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p:txBody>
        </p:sp>
      </p:grpSp>
      <p:grpSp>
        <p:nvGrpSpPr>
          <p:cNvPr id="20" name="Groupe 19"/>
          <p:cNvGrpSpPr/>
          <p:nvPr/>
        </p:nvGrpSpPr>
        <p:grpSpPr>
          <a:xfrm>
            <a:off x="3693184" y="4213596"/>
            <a:ext cx="1623247" cy="81162"/>
            <a:chOff x="3612030" y="2898529"/>
            <a:chExt cx="1623247" cy="81162"/>
          </a:xfrm>
        </p:grpSpPr>
        <p:sp>
          <p:nvSpPr>
            <p:cNvPr id="21" name="Connecteur droit 3"/>
            <p:cNvSpPr/>
            <p:nvPr/>
          </p:nvSpPr>
          <p:spPr>
            <a:xfrm rot="1028041">
              <a:off x="3612030" y="2913358"/>
              <a:ext cx="1623247" cy="51503"/>
            </a:xfrm>
            <a:custGeom>
              <a:avLst/>
              <a:gdLst/>
              <a:ahLst/>
              <a:cxnLst/>
              <a:rect l="0" t="0" r="0" b="0"/>
              <a:pathLst>
                <a:path>
                  <a:moveTo>
                    <a:pt x="0" y="25751"/>
                  </a:moveTo>
                  <a:lnTo>
                    <a:pt x="1623247" y="2575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Connecteur droit 4"/>
            <p:cNvSpPr/>
            <p:nvPr/>
          </p:nvSpPr>
          <p:spPr>
            <a:xfrm rot="1028041">
              <a:off x="4383072" y="2898529"/>
              <a:ext cx="81162" cy="811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p:txBody>
        </p:sp>
      </p:grpSp>
      <p:sp>
        <p:nvSpPr>
          <p:cNvPr id="23" name="Rogner et arrondir un rectangle à un seul coin 24"/>
          <p:cNvSpPr>
            <a:spLocks/>
          </p:cNvSpPr>
          <p:nvPr/>
        </p:nvSpPr>
        <p:spPr bwMode="auto">
          <a:xfrm>
            <a:off x="5374423" y="1497227"/>
            <a:ext cx="6147402" cy="939800"/>
          </a:xfrm>
          <a:custGeom>
            <a:avLst/>
            <a:gdLst>
              <a:gd name="T0" fmla="*/ 156636 w 1742440"/>
              <a:gd name="T1" fmla="*/ 0 h 939800"/>
              <a:gd name="T2" fmla="*/ 1585804 w 1742440"/>
              <a:gd name="T3" fmla="*/ 0 h 939800"/>
              <a:gd name="T4" fmla="*/ 1742440 w 1742440"/>
              <a:gd name="T5" fmla="*/ 156636 h 939800"/>
              <a:gd name="T6" fmla="*/ 1742440 w 1742440"/>
              <a:gd name="T7" fmla="*/ 939800 h 939800"/>
              <a:gd name="T8" fmla="*/ 0 w 1742440"/>
              <a:gd name="T9" fmla="*/ 939800 h 939800"/>
              <a:gd name="T10" fmla="*/ 0 w 1742440"/>
              <a:gd name="T11" fmla="*/ 156636 h 939800"/>
              <a:gd name="T12" fmla="*/ 156636 w 1742440"/>
              <a:gd name="T13" fmla="*/ 0 h 939800"/>
              <a:gd name="T14" fmla="*/ 0 60000 65536"/>
              <a:gd name="T15" fmla="*/ 0 60000 65536"/>
              <a:gd name="T16" fmla="*/ 0 60000 65536"/>
              <a:gd name="T17" fmla="*/ 0 60000 65536"/>
              <a:gd name="T18" fmla="*/ 0 60000 65536"/>
              <a:gd name="T19" fmla="*/ 0 60000 65536"/>
              <a:gd name="T20" fmla="*/ 0 60000 65536"/>
              <a:gd name="T21" fmla="*/ 0 w 1742440"/>
              <a:gd name="T22" fmla="*/ 0 h 939800"/>
              <a:gd name="T23" fmla="*/ 1742440 w 1742440"/>
              <a:gd name="T24" fmla="*/ 939800 h 939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2440" h="939800">
                <a:moveTo>
                  <a:pt x="156636" y="0"/>
                </a:moveTo>
                <a:lnTo>
                  <a:pt x="1585804" y="0"/>
                </a:lnTo>
                <a:lnTo>
                  <a:pt x="1742440" y="156636"/>
                </a:lnTo>
                <a:lnTo>
                  <a:pt x="1742440" y="939800"/>
                </a:lnTo>
                <a:lnTo>
                  <a:pt x="0" y="939800"/>
                </a:lnTo>
                <a:lnTo>
                  <a:pt x="0" y="156636"/>
                </a:lnTo>
                <a:cubicBezTo>
                  <a:pt x="0" y="70128"/>
                  <a:pt x="70128" y="0"/>
                  <a:pt x="156636" y="0"/>
                </a:cubicBezTo>
                <a:close/>
              </a:path>
            </a:pathLst>
          </a:cu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fr-FR" sz="2000" b="1" dirty="0"/>
              <a:t>Aux producteurs d’avoir accès à des informations qui les intéressent </a:t>
            </a:r>
            <a:endParaRPr kumimoji="0" lang="fr-FR" altLang="fr-FR" sz="3600" b="1" i="0" u="none" strike="noStrike" cap="none" normalizeH="0" baseline="0" dirty="0">
              <a:ln>
                <a:noFill/>
              </a:ln>
              <a:solidFill>
                <a:schemeClr val="tx1"/>
              </a:solidFill>
              <a:effectLst/>
              <a:latin typeface="Arial" pitchFamily="34" charset="0"/>
              <a:cs typeface="Arial" pitchFamily="34" charset="0"/>
            </a:endParaRPr>
          </a:p>
        </p:txBody>
      </p:sp>
      <p:sp>
        <p:nvSpPr>
          <p:cNvPr id="24" name="Rogner et arrondir un rectangle à un seul coin 24"/>
          <p:cNvSpPr>
            <a:spLocks/>
          </p:cNvSpPr>
          <p:nvPr/>
        </p:nvSpPr>
        <p:spPr bwMode="auto">
          <a:xfrm>
            <a:off x="5469679" y="2886654"/>
            <a:ext cx="6722321" cy="939800"/>
          </a:xfrm>
          <a:custGeom>
            <a:avLst/>
            <a:gdLst>
              <a:gd name="T0" fmla="*/ 156636 w 1742440"/>
              <a:gd name="T1" fmla="*/ 0 h 939800"/>
              <a:gd name="T2" fmla="*/ 1585804 w 1742440"/>
              <a:gd name="T3" fmla="*/ 0 h 939800"/>
              <a:gd name="T4" fmla="*/ 1742440 w 1742440"/>
              <a:gd name="T5" fmla="*/ 156636 h 939800"/>
              <a:gd name="T6" fmla="*/ 1742440 w 1742440"/>
              <a:gd name="T7" fmla="*/ 939800 h 939800"/>
              <a:gd name="T8" fmla="*/ 0 w 1742440"/>
              <a:gd name="T9" fmla="*/ 939800 h 939800"/>
              <a:gd name="T10" fmla="*/ 0 w 1742440"/>
              <a:gd name="T11" fmla="*/ 156636 h 939800"/>
              <a:gd name="T12" fmla="*/ 156636 w 1742440"/>
              <a:gd name="T13" fmla="*/ 0 h 939800"/>
              <a:gd name="T14" fmla="*/ 0 60000 65536"/>
              <a:gd name="T15" fmla="*/ 0 60000 65536"/>
              <a:gd name="T16" fmla="*/ 0 60000 65536"/>
              <a:gd name="T17" fmla="*/ 0 60000 65536"/>
              <a:gd name="T18" fmla="*/ 0 60000 65536"/>
              <a:gd name="T19" fmla="*/ 0 60000 65536"/>
              <a:gd name="T20" fmla="*/ 0 60000 65536"/>
              <a:gd name="T21" fmla="*/ 0 w 1742440"/>
              <a:gd name="T22" fmla="*/ 0 h 939800"/>
              <a:gd name="T23" fmla="*/ 1742440 w 1742440"/>
              <a:gd name="T24" fmla="*/ 939800 h 939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2440" h="939800">
                <a:moveTo>
                  <a:pt x="156636" y="0"/>
                </a:moveTo>
                <a:lnTo>
                  <a:pt x="1585804" y="0"/>
                </a:lnTo>
                <a:lnTo>
                  <a:pt x="1742440" y="156636"/>
                </a:lnTo>
                <a:lnTo>
                  <a:pt x="1742440" y="939800"/>
                </a:lnTo>
                <a:lnTo>
                  <a:pt x="0" y="939800"/>
                </a:lnTo>
                <a:lnTo>
                  <a:pt x="0" y="156636"/>
                </a:lnTo>
                <a:cubicBezTo>
                  <a:pt x="0" y="70128"/>
                  <a:pt x="70128" y="0"/>
                  <a:pt x="156636" y="0"/>
                </a:cubicBezTo>
                <a:close/>
              </a:path>
            </a:pathLst>
          </a:cu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fr-FR" sz="2000" b="1" dirty="0"/>
              <a:t>De relier les agriculteurs, les organisations paysannes aux acheteurs de produits agricoles et vendeurs d’intrants</a:t>
            </a:r>
            <a:endParaRPr kumimoji="0" lang="fr-FR" altLang="fr-FR" sz="3600" b="1" i="0" u="none" strike="noStrike" cap="none" normalizeH="0" baseline="0" dirty="0">
              <a:ln>
                <a:noFill/>
              </a:ln>
              <a:solidFill>
                <a:schemeClr val="tx1"/>
              </a:solidFill>
              <a:effectLst/>
              <a:latin typeface="Arial" pitchFamily="34" charset="0"/>
              <a:cs typeface="Arial" pitchFamily="34" charset="0"/>
            </a:endParaRPr>
          </a:p>
        </p:txBody>
      </p:sp>
      <p:sp>
        <p:nvSpPr>
          <p:cNvPr id="25" name="Rogner et arrondir un rectangle à un seul coin 24"/>
          <p:cNvSpPr>
            <a:spLocks/>
          </p:cNvSpPr>
          <p:nvPr/>
        </p:nvSpPr>
        <p:spPr bwMode="auto">
          <a:xfrm>
            <a:off x="5374423" y="4372196"/>
            <a:ext cx="6422836" cy="939800"/>
          </a:xfrm>
          <a:custGeom>
            <a:avLst/>
            <a:gdLst>
              <a:gd name="T0" fmla="*/ 156636 w 1742440"/>
              <a:gd name="T1" fmla="*/ 0 h 939800"/>
              <a:gd name="T2" fmla="*/ 1585804 w 1742440"/>
              <a:gd name="T3" fmla="*/ 0 h 939800"/>
              <a:gd name="T4" fmla="*/ 1742440 w 1742440"/>
              <a:gd name="T5" fmla="*/ 156636 h 939800"/>
              <a:gd name="T6" fmla="*/ 1742440 w 1742440"/>
              <a:gd name="T7" fmla="*/ 939800 h 939800"/>
              <a:gd name="T8" fmla="*/ 0 w 1742440"/>
              <a:gd name="T9" fmla="*/ 939800 h 939800"/>
              <a:gd name="T10" fmla="*/ 0 w 1742440"/>
              <a:gd name="T11" fmla="*/ 156636 h 939800"/>
              <a:gd name="T12" fmla="*/ 156636 w 1742440"/>
              <a:gd name="T13" fmla="*/ 0 h 939800"/>
              <a:gd name="T14" fmla="*/ 0 60000 65536"/>
              <a:gd name="T15" fmla="*/ 0 60000 65536"/>
              <a:gd name="T16" fmla="*/ 0 60000 65536"/>
              <a:gd name="T17" fmla="*/ 0 60000 65536"/>
              <a:gd name="T18" fmla="*/ 0 60000 65536"/>
              <a:gd name="T19" fmla="*/ 0 60000 65536"/>
              <a:gd name="T20" fmla="*/ 0 60000 65536"/>
              <a:gd name="T21" fmla="*/ 0 w 1742440"/>
              <a:gd name="T22" fmla="*/ 0 h 939800"/>
              <a:gd name="T23" fmla="*/ 1742440 w 1742440"/>
              <a:gd name="T24" fmla="*/ 939800 h 939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2440" h="939800">
                <a:moveTo>
                  <a:pt x="156636" y="0"/>
                </a:moveTo>
                <a:lnTo>
                  <a:pt x="1585804" y="0"/>
                </a:lnTo>
                <a:lnTo>
                  <a:pt x="1742440" y="156636"/>
                </a:lnTo>
                <a:lnTo>
                  <a:pt x="1742440" y="939800"/>
                </a:lnTo>
                <a:lnTo>
                  <a:pt x="0" y="939800"/>
                </a:lnTo>
                <a:lnTo>
                  <a:pt x="0" y="156636"/>
                </a:lnTo>
                <a:cubicBezTo>
                  <a:pt x="0" y="70128"/>
                  <a:pt x="70128" y="0"/>
                  <a:pt x="156636" y="0"/>
                </a:cubicBezTo>
                <a:close/>
              </a:path>
            </a:pathLst>
          </a:cu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fr-FR" sz="2000" b="1" dirty="0"/>
              <a:t>Aux acteurs d’avoir accès aux informations sur le marché</a:t>
            </a:r>
            <a:endParaRPr kumimoji="0" lang="fr-FR" altLang="fr-FR" sz="3600" b="1" i="0" u="none" strike="noStrike" cap="none" normalizeH="0" baseline="0" dirty="0">
              <a:ln>
                <a:noFill/>
              </a:ln>
              <a:solidFill>
                <a:schemeClr val="tx1"/>
              </a:solidFill>
              <a:effectLst/>
              <a:latin typeface="Arial" pitchFamily="34" charset="0"/>
              <a:cs typeface="Arial" pitchFamily="34" charset="0"/>
            </a:endParaRPr>
          </a:p>
        </p:txBody>
      </p:sp>
      <p:sp>
        <p:nvSpPr>
          <p:cNvPr id="26" name="Rogner et arrondir un rectangle à un seul coin 24"/>
          <p:cNvSpPr>
            <a:spLocks/>
          </p:cNvSpPr>
          <p:nvPr/>
        </p:nvSpPr>
        <p:spPr bwMode="auto">
          <a:xfrm>
            <a:off x="5556429" y="5790457"/>
            <a:ext cx="4195176" cy="936885"/>
          </a:xfrm>
          <a:custGeom>
            <a:avLst/>
            <a:gdLst>
              <a:gd name="T0" fmla="*/ 156636 w 1742440"/>
              <a:gd name="T1" fmla="*/ 0 h 939800"/>
              <a:gd name="T2" fmla="*/ 1585804 w 1742440"/>
              <a:gd name="T3" fmla="*/ 0 h 939800"/>
              <a:gd name="T4" fmla="*/ 1742440 w 1742440"/>
              <a:gd name="T5" fmla="*/ 156636 h 939800"/>
              <a:gd name="T6" fmla="*/ 1742440 w 1742440"/>
              <a:gd name="T7" fmla="*/ 939800 h 939800"/>
              <a:gd name="T8" fmla="*/ 0 w 1742440"/>
              <a:gd name="T9" fmla="*/ 939800 h 939800"/>
              <a:gd name="T10" fmla="*/ 0 w 1742440"/>
              <a:gd name="T11" fmla="*/ 156636 h 939800"/>
              <a:gd name="T12" fmla="*/ 156636 w 1742440"/>
              <a:gd name="T13" fmla="*/ 0 h 939800"/>
              <a:gd name="T14" fmla="*/ 0 60000 65536"/>
              <a:gd name="T15" fmla="*/ 0 60000 65536"/>
              <a:gd name="T16" fmla="*/ 0 60000 65536"/>
              <a:gd name="T17" fmla="*/ 0 60000 65536"/>
              <a:gd name="T18" fmla="*/ 0 60000 65536"/>
              <a:gd name="T19" fmla="*/ 0 60000 65536"/>
              <a:gd name="T20" fmla="*/ 0 60000 65536"/>
              <a:gd name="T21" fmla="*/ 0 w 1742440"/>
              <a:gd name="T22" fmla="*/ 0 h 939800"/>
              <a:gd name="T23" fmla="*/ 1742440 w 1742440"/>
              <a:gd name="T24" fmla="*/ 939800 h 939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2440" h="939800">
                <a:moveTo>
                  <a:pt x="156636" y="0"/>
                </a:moveTo>
                <a:lnTo>
                  <a:pt x="1585804" y="0"/>
                </a:lnTo>
                <a:lnTo>
                  <a:pt x="1742440" y="156636"/>
                </a:lnTo>
                <a:lnTo>
                  <a:pt x="1742440" y="939800"/>
                </a:lnTo>
                <a:lnTo>
                  <a:pt x="0" y="939800"/>
                </a:lnTo>
                <a:lnTo>
                  <a:pt x="0" y="156636"/>
                </a:lnTo>
                <a:cubicBezTo>
                  <a:pt x="0" y="70128"/>
                  <a:pt x="70128" y="0"/>
                  <a:pt x="156636" y="0"/>
                </a:cubicBezTo>
                <a:close/>
              </a:path>
            </a:pathLst>
          </a:cu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fr-FR" sz="2000" b="1" dirty="0"/>
              <a:t>De suivre les activités de vulgarisation </a:t>
            </a:r>
            <a:endParaRPr kumimoji="0" lang="fr-FR" altLang="fr-FR" sz="36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055379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54046"/>
            <a:ext cx="12192000" cy="5403954"/>
          </a:xfrm>
          <a:prstGeom prst="rect">
            <a:avLst/>
          </a:prstGeom>
        </p:spPr>
      </p:pic>
      <p:sp>
        <p:nvSpPr>
          <p:cNvPr id="4" name="Titre 1"/>
          <p:cNvSpPr txBox="1">
            <a:spLocks/>
          </p:cNvSpPr>
          <p:nvPr/>
        </p:nvSpPr>
        <p:spPr>
          <a:xfrm>
            <a:off x="2913063" y="288925"/>
            <a:ext cx="7772400" cy="647700"/>
          </a:xfrm>
          <a:prstGeom prst="rect">
            <a:avLst/>
          </a:prstGeom>
          <a:solidFill>
            <a:schemeClr val="accent6">
              <a:lumMod val="20000"/>
              <a:lumOff val="80000"/>
            </a:schemeClr>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fr-FR" b="1" u="sng" dirty="0"/>
              <a:t>PLAN DE PRESENTATION</a:t>
            </a:r>
          </a:p>
        </p:txBody>
      </p:sp>
      <p:graphicFrame>
        <p:nvGraphicFramePr>
          <p:cNvPr id="5" name="Diagramme 4"/>
          <p:cNvGraphicFramePr/>
          <p:nvPr>
            <p:extLst>
              <p:ext uri="{D42A27DB-BD31-4B8C-83A1-F6EECF244321}">
                <p14:modId xmlns:p14="http://schemas.microsoft.com/office/powerpoint/2010/main" val="3436722091"/>
              </p:ext>
            </p:extLst>
          </p:nvPr>
        </p:nvGraphicFramePr>
        <p:xfrm>
          <a:off x="-554182" y="1167968"/>
          <a:ext cx="12746182" cy="6341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093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9184"/>
            <a:ext cx="10890913" cy="5724644"/>
          </a:xfrm>
          <a:prstGeom prst="rect">
            <a:avLst/>
          </a:prstGeom>
        </p:spPr>
        <p:txBody>
          <a:bodyPr wrap="square">
            <a:spAutoFit/>
          </a:bodyPr>
          <a:lstStyle/>
          <a:p>
            <a:pPr marL="342900" indent="-342900">
              <a:lnSpc>
                <a:spcPct val="150000"/>
              </a:lnSpc>
              <a:buFont typeface="Courier New" panose="02070309020205020404" pitchFamily="49" charset="0"/>
              <a:buChar char="o"/>
            </a:pPr>
            <a:r>
              <a:rPr lang="fr-FR" sz="2800" dirty="0"/>
              <a:t>Existence de six (06) centres de ressources communautaires fonctionnels</a:t>
            </a:r>
          </a:p>
          <a:p>
            <a:pPr marL="342900" indent="-342900">
              <a:lnSpc>
                <a:spcPct val="150000"/>
              </a:lnSpc>
              <a:buFont typeface="Courier New" panose="02070309020205020404" pitchFamily="49" charset="0"/>
              <a:buChar char="o"/>
            </a:pPr>
            <a:r>
              <a:rPr lang="fr-FR" sz="2800" dirty="0"/>
              <a:t>Equipements des centres en matériels d’animation vidéo composés de Téléviseur, Groupes électrogènes, Baffles, Lecteurs DVD,  Microphones, Régulateurs de tension, Clés USB, lampes d’éclairage.</a:t>
            </a:r>
          </a:p>
          <a:p>
            <a:pPr marL="342900" indent="-342900">
              <a:lnSpc>
                <a:spcPct val="150000"/>
              </a:lnSpc>
              <a:buFont typeface="Courier New" panose="02070309020205020404" pitchFamily="49" charset="0"/>
              <a:buChar char="o"/>
            </a:pPr>
            <a:r>
              <a:rPr lang="fr-FR" sz="2800" dirty="0"/>
              <a:t>Constitution de bibliothèque de documentation (fiches techniques de production de maïs et soja, documents sur les BPA)</a:t>
            </a:r>
          </a:p>
          <a:p>
            <a:pPr lvl="0">
              <a:lnSpc>
                <a:spcPct val="150000"/>
              </a:lnSpc>
              <a:spcAft>
                <a:spcPts val="0"/>
              </a:spcAft>
            </a:pPr>
            <a:endParaRPr lang="fr-FR" sz="2400" b="1" dirty="0">
              <a:latin typeface="+mj-lt"/>
              <a:ea typeface="Calibri" panose="020F0502020204030204" pitchFamily="34" charset="0"/>
              <a:cs typeface="Times New Roman" panose="02020603050405020304" pitchFamily="18" charset="0"/>
            </a:endParaRPr>
          </a:p>
          <a:p>
            <a:pPr lvl="0">
              <a:lnSpc>
                <a:spcPct val="150000"/>
              </a:lnSpc>
              <a:spcAft>
                <a:spcPts val="0"/>
              </a:spcAft>
            </a:pPr>
            <a:endParaRPr lang="fr-FR" sz="2400" b="1" dirty="0">
              <a:effectLst/>
              <a:latin typeface="+mj-lt"/>
              <a:ea typeface="Calibri" panose="020F0502020204030204" pitchFamily="34" charset="0"/>
              <a:cs typeface="Times New Roman" panose="02020603050405020304" pitchFamily="18" charset="0"/>
            </a:endParaRPr>
          </a:p>
        </p:txBody>
      </p:sp>
      <p:sp>
        <p:nvSpPr>
          <p:cNvPr id="3" name="Titre 1"/>
          <p:cNvSpPr txBox="1">
            <a:spLocks/>
          </p:cNvSpPr>
          <p:nvPr/>
        </p:nvSpPr>
        <p:spPr>
          <a:xfrm>
            <a:off x="220638" y="163773"/>
            <a:ext cx="10146702" cy="136541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fr-FR" sz="2400" b="1" dirty="0">
                <a:solidFill>
                  <a:srgbClr val="4472C4"/>
                </a:solidFill>
                <a:latin typeface="Cambria" panose="02040503050406030204" pitchFamily="18" charset="0"/>
                <a:ea typeface="Calibri" panose="020F0502020204030204" pitchFamily="34" charset="0"/>
                <a:cs typeface="Times New Roman" panose="02020603050405020304" pitchFamily="18" charset="0"/>
              </a:rPr>
              <a:t>V. RESULTATS ATTEINTS </a:t>
            </a:r>
          </a:p>
          <a:p>
            <a:pPr lvl="0"/>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457200" lvl="0" indent="-457200">
              <a:buFont typeface="Wingdings" panose="05000000000000000000" pitchFamily="2" charset="2"/>
              <a:buChar char="Ø"/>
            </a:pPr>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457200" lvl="0" indent="-457200">
              <a:buFont typeface="Wingdings" panose="05000000000000000000" pitchFamily="2" charset="2"/>
              <a:buChar char="Ø"/>
            </a:pPr>
            <a:r>
              <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Mise en place de centres de ressources communautaire</a:t>
            </a:r>
          </a:p>
        </p:txBody>
      </p:sp>
    </p:spTree>
    <p:extLst>
      <p:ext uri="{BB962C8B-B14F-4D97-AF65-F5344CB8AC3E}">
        <p14:creationId xmlns:p14="http://schemas.microsoft.com/office/powerpoint/2010/main" val="32575461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3773" y="887104"/>
            <a:ext cx="10890913" cy="7294305"/>
          </a:xfrm>
          <a:prstGeom prst="rect">
            <a:avLst/>
          </a:prstGeom>
        </p:spPr>
        <p:txBody>
          <a:bodyPr wrap="square">
            <a:spAutoFit/>
          </a:bodyPr>
          <a:lstStyle/>
          <a:p>
            <a:pPr lvl="0">
              <a:lnSpc>
                <a:spcPct val="150000"/>
              </a:lnSpc>
              <a:spcAft>
                <a:spcPts val="0"/>
              </a:spcAft>
            </a:pPr>
            <a:r>
              <a:rPr lang="fr-FR" sz="2400" b="1" u="sng" dirty="0"/>
              <a:t>Résultats obtenus : </a:t>
            </a:r>
          </a:p>
          <a:p>
            <a:pPr lvl="0">
              <a:lnSpc>
                <a:spcPct val="150000"/>
              </a:lnSpc>
              <a:spcAft>
                <a:spcPts val="0"/>
              </a:spcAft>
            </a:pPr>
            <a:r>
              <a:rPr lang="fr-FR" sz="2400" dirty="0"/>
              <a:t>Plus de 200 000 auditeurs de la province de la </a:t>
            </a:r>
            <a:r>
              <a:rPr lang="fr-FR" sz="2400" dirty="0" err="1"/>
              <a:t>Sissili</a:t>
            </a:r>
            <a:r>
              <a:rPr lang="fr-FR" sz="2400" dirty="0"/>
              <a:t> ont renforcé leurs connaissances et techniques à travers les émissions radios.</a:t>
            </a:r>
          </a:p>
          <a:p>
            <a:pPr lvl="0">
              <a:lnSpc>
                <a:spcPct val="150000"/>
              </a:lnSpc>
              <a:spcAft>
                <a:spcPts val="0"/>
              </a:spcAft>
            </a:pPr>
            <a:r>
              <a:rPr lang="fr-FR" sz="2400" b="1" u="sng" dirty="0"/>
              <a:t>Succès:</a:t>
            </a:r>
          </a:p>
          <a:p>
            <a:pPr>
              <a:lnSpc>
                <a:spcPct val="150000"/>
              </a:lnSpc>
            </a:pPr>
            <a:r>
              <a:rPr lang="fr-FR" sz="2400" dirty="0"/>
              <a:t>- Environ soixante (60) émissions de sensibilisation organisées ;</a:t>
            </a:r>
          </a:p>
          <a:p>
            <a:pPr>
              <a:lnSpc>
                <a:spcPct val="150000"/>
              </a:lnSpc>
            </a:pPr>
            <a:r>
              <a:rPr lang="fr-FR" sz="2400" dirty="0"/>
              <a:t>- Vulgarisation des innovations et technologies agricoles par les producteurs eux-mêmes ;</a:t>
            </a:r>
          </a:p>
          <a:p>
            <a:pPr>
              <a:lnSpc>
                <a:spcPct val="150000"/>
              </a:lnSpc>
            </a:pPr>
            <a:r>
              <a:rPr lang="fr-FR" sz="2400" dirty="0"/>
              <a:t>- Célérité dans la diffusion des technologies et innovations au bénéfice des acteurs des chaînes de valeurs  agricoles ;</a:t>
            </a:r>
          </a:p>
          <a:p>
            <a:pPr>
              <a:lnSpc>
                <a:spcPct val="150000"/>
              </a:lnSpc>
            </a:pPr>
            <a:r>
              <a:rPr lang="fr-FR" sz="2400" dirty="0"/>
              <a:t>- Diffusion à moindre coût des informations ;</a:t>
            </a:r>
          </a:p>
          <a:p>
            <a:pPr>
              <a:lnSpc>
                <a:spcPct val="150000"/>
              </a:lnSpc>
            </a:pPr>
            <a:r>
              <a:rPr lang="fr-FR" sz="2400" dirty="0"/>
              <a:t>- Forte couverture ;</a:t>
            </a:r>
            <a:endParaRPr lang="fr-FR" sz="2400" u="sng" dirty="0"/>
          </a:p>
          <a:p>
            <a:pPr lvl="0">
              <a:lnSpc>
                <a:spcPct val="150000"/>
              </a:lnSpc>
              <a:spcAft>
                <a:spcPts val="0"/>
              </a:spcAft>
            </a:pPr>
            <a:endParaRPr lang="fr-FR" sz="2400" b="1" dirty="0">
              <a:latin typeface="+mj-lt"/>
              <a:ea typeface="Calibri" panose="020F0502020204030204" pitchFamily="34" charset="0"/>
              <a:cs typeface="Times New Roman" panose="02020603050405020304" pitchFamily="18" charset="0"/>
            </a:endParaRPr>
          </a:p>
          <a:p>
            <a:pPr lvl="0">
              <a:lnSpc>
                <a:spcPct val="150000"/>
              </a:lnSpc>
              <a:spcAft>
                <a:spcPts val="0"/>
              </a:spcAft>
            </a:pPr>
            <a:endParaRPr lang="fr-FR" sz="2400" b="1" dirty="0">
              <a:effectLst/>
              <a:latin typeface="+mj-lt"/>
              <a:ea typeface="Calibri" panose="020F0502020204030204" pitchFamily="34" charset="0"/>
              <a:cs typeface="Times New Roman" panose="02020603050405020304" pitchFamily="18" charset="0"/>
            </a:endParaRPr>
          </a:p>
        </p:txBody>
      </p:sp>
      <p:sp>
        <p:nvSpPr>
          <p:cNvPr id="3" name="Titre 1"/>
          <p:cNvSpPr txBox="1">
            <a:spLocks/>
          </p:cNvSpPr>
          <p:nvPr/>
        </p:nvSpPr>
        <p:spPr>
          <a:xfrm>
            <a:off x="261581" y="218365"/>
            <a:ext cx="10146702" cy="66873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Utilisation de la radio</a:t>
            </a:r>
            <a:endPar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283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581" y="1269876"/>
            <a:ext cx="10890913" cy="5539978"/>
          </a:xfrm>
          <a:prstGeom prst="rect">
            <a:avLst/>
          </a:prstGeom>
        </p:spPr>
        <p:txBody>
          <a:bodyPr wrap="square">
            <a:spAutoFit/>
          </a:bodyPr>
          <a:lstStyle/>
          <a:p>
            <a:pPr lvl="0">
              <a:lnSpc>
                <a:spcPct val="150000"/>
              </a:lnSpc>
              <a:spcAft>
                <a:spcPts val="0"/>
              </a:spcAft>
            </a:pPr>
            <a:r>
              <a:rPr lang="fr-FR" sz="2800" u="sng" dirty="0"/>
              <a:t>Succès (suite) :</a:t>
            </a:r>
          </a:p>
          <a:p>
            <a:pPr>
              <a:lnSpc>
                <a:spcPct val="150000"/>
              </a:lnSpc>
            </a:pPr>
            <a:r>
              <a:rPr lang="fr-FR" sz="2800" dirty="0"/>
              <a:t>- Large information sur diverses thématiques ;</a:t>
            </a:r>
          </a:p>
          <a:p>
            <a:pPr>
              <a:lnSpc>
                <a:spcPct val="150000"/>
              </a:lnSpc>
            </a:pPr>
            <a:r>
              <a:rPr lang="fr-FR" sz="2800" dirty="0"/>
              <a:t>- Disponibilité de supports audio des enregistrements ;</a:t>
            </a:r>
          </a:p>
          <a:p>
            <a:pPr>
              <a:lnSpc>
                <a:spcPct val="150000"/>
              </a:lnSpc>
            </a:pPr>
            <a:r>
              <a:rPr lang="fr-FR" sz="2800" dirty="0"/>
              <a:t>- Implication effective des bénéficiaires ;</a:t>
            </a:r>
          </a:p>
          <a:p>
            <a:pPr>
              <a:lnSpc>
                <a:spcPct val="150000"/>
              </a:lnSpc>
            </a:pPr>
            <a:r>
              <a:rPr lang="fr-FR" sz="2800" dirty="0"/>
              <a:t>- Animation des émissions en langues locales des producteurs ;</a:t>
            </a:r>
          </a:p>
          <a:p>
            <a:pPr>
              <a:lnSpc>
                <a:spcPct val="150000"/>
              </a:lnSpc>
            </a:pPr>
            <a:r>
              <a:rPr lang="fr-FR" sz="2800" dirty="0"/>
              <a:t>- Partenariat efficace et durable avec la radio locale (émissions rediffusées permanemment).</a:t>
            </a:r>
          </a:p>
          <a:p>
            <a:endParaRPr lang="fr-FR" sz="2400" b="1" dirty="0">
              <a:latin typeface="+mj-lt"/>
              <a:ea typeface="Calibri" panose="020F0502020204030204" pitchFamily="34" charset="0"/>
              <a:cs typeface="Times New Roman" panose="02020603050405020304" pitchFamily="18" charset="0"/>
            </a:endParaRPr>
          </a:p>
          <a:p>
            <a:pPr lvl="0">
              <a:lnSpc>
                <a:spcPct val="150000"/>
              </a:lnSpc>
              <a:spcAft>
                <a:spcPts val="0"/>
              </a:spcAft>
            </a:pPr>
            <a:endParaRPr lang="fr-FR" sz="2400" b="1" dirty="0">
              <a:effectLst/>
              <a:latin typeface="+mj-lt"/>
              <a:ea typeface="Calibri" panose="020F0502020204030204" pitchFamily="34" charset="0"/>
              <a:cs typeface="Times New Roman" panose="02020603050405020304" pitchFamily="18" charset="0"/>
            </a:endParaRPr>
          </a:p>
        </p:txBody>
      </p:sp>
      <p:sp>
        <p:nvSpPr>
          <p:cNvPr id="3" name="Titre 1"/>
          <p:cNvSpPr txBox="1">
            <a:spLocks/>
          </p:cNvSpPr>
          <p:nvPr/>
        </p:nvSpPr>
        <p:spPr>
          <a:xfrm>
            <a:off x="261581" y="218365"/>
            <a:ext cx="10146702" cy="887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Utilisation de la radio</a:t>
            </a:r>
            <a:endPar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buFont typeface="Wingdings" panose="05000000000000000000" pitchFamily="2" charset="2"/>
              <a:buChar char="Ø"/>
            </a:pPr>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5434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581" y="969626"/>
            <a:ext cx="10890913" cy="8586966"/>
          </a:xfrm>
          <a:prstGeom prst="rect">
            <a:avLst/>
          </a:prstGeom>
        </p:spPr>
        <p:txBody>
          <a:bodyPr wrap="square">
            <a:spAutoFit/>
          </a:bodyPr>
          <a:lstStyle/>
          <a:p>
            <a:pPr lvl="0">
              <a:lnSpc>
                <a:spcPct val="150000"/>
              </a:lnSpc>
              <a:spcAft>
                <a:spcPts val="0"/>
              </a:spcAft>
            </a:pPr>
            <a:r>
              <a:rPr lang="fr-FR" sz="2800" b="1" u="sng" dirty="0"/>
              <a:t>Résultats obtenus</a:t>
            </a:r>
            <a:r>
              <a:rPr lang="fr-FR" sz="2800" b="1" dirty="0"/>
              <a:t> :</a:t>
            </a:r>
          </a:p>
          <a:p>
            <a:pPr lvl="0">
              <a:lnSpc>
                <a:spcPct val="150000"/>
              </a:lnSpc>
              <a:spcAft>
                <a:spcPts val="0"/>
              </a:spcAft>
            </a:pPr>
            <a:r>
              <a:rPr lang="fr-FR" sz="2800" dirty="0"/>
              <a:t>9 600 producteurs ont été formés par le canal de la vidéo projection, soit 48% des cibles du projet.</a:t>
            </a:r>
            <a:endParaRPr lang="fr-FR" sz="2800" u="sng" dirty="0"/>
          </a:p>
          <a:p>
            <a:pPr lvl="0">
              <a:lnSpc>
                <a:spcPct val="150000"/>
              </a:lnSpc>
              <a:spcAft>
                <a:spcPts val="0"/>
              </a:spcAft>
            </a:pPr>
            <a:r>
              <a:rPr lang="fr-FR" sz="2800" b="1" u="sng" dirty="0"/>
              <a:t>Succès :</a:t>
            </a:r>
          </a:p>
          <a:p>
            <a:pPr marL="342900" lvl="0" indent="-342900">
              <a:lnSpc>
                <a:spcPct val="150000"/>
              </a:lnSpc>
              <a:buFont typeface="Courier New" panose="02070309020205020404" pitchFamily="49" charset="0"/>
              <a:buChar char="o"/>
            </a:pPr>
            <a:r>
              <a:rPr lang="fr-FR" sz="2400" dirty="0"/>
              <a:t>Participation d’un grand nombre de producteurs ;</a:t>
            </a:r>
          </a:p>
          <a:p>
            <a:pPr marL="342900" indent="-342900">
              <a:lnSpc>
                <a:spcPct val="150000"/>
              </a:lnSpc>
              <a:buFont typeface="Courier New" panose="02070309020205020404" pitchFamily="49" charset="0"/>
              <a:buChar char="o"/>
            </a:pPr>
            <a:r>
              <a:rPr lang="fr-FR" sz="2400" dirty="0"/>
              <a:t>75 vidéo projections réalisées sur les bonnes pratiques agricoles</a:t>
            </a:r>
          </a:p>
          <a:p>
            <a:pPr marL="342900" lvl="0" indent="-342900">
              <a:lnSpc>
                <a:spcPct val="150000"/>
              </a:lnSpc>
              <a:buFont typeface="Courier New" panose="02070309020205020404" pitchFamily="49" charset="0"/>
              <a:buChar char="o"/>
            </a:pPr>
            <a:r>
              <a:rPr lang="fr-FR" sz="2400" dirty="0"/>
              <a:t>Echanges et partages interactifs d’expériences à travers des cas précis de succès intervenus dans la zone et ou ailleurs ;</a:t>
            </a:r>
            <a:endParaRPr lang="fr-FR" sz="2000" dirty="0"/>
          </a:p>
          <a:p>
            <a:pPr marL="342900" lvl="0" indent="-342900">
              <a:lnSpc>
                <a:spcPct val="150000"/>
              </a:lnSpc>
              <a:buFont typeface="Courier New" panose="02070309020205020404" pitchFamily="49" charset="0"/>
              <a:buChar char="o"/>
            </a:pPr>
            <a:r>
              <a:rPr lang="fr-FR" sz="2400" dirty="0"/>
              <a:t>Canal d’apprentissage pratique et de proximité ;</a:t>
            </a:r>
          </a:p>
          <a:p>
            <a:pPr marL="342900" indent="-342900">
              <a:lnSpc>
                <a:spcPct val="150000"/>
              </a:lnSpc>
              <a:buFont typeface="Courier New" panose="02070309020205020404" pitchFamily="49" charset="0"/>
              <a:buChar char="o"/>
            </a:pPr>
            <a:r>
              <a:rPr lang="fr-FR" sz="2400" dirty="0"/>
              <a:t>Efficience avérée dans l’apprentissage des bonnes pratiques agricoles ;</a:t>
            </a:r>
          </a:p>
          <a:p>
            <a:endParaRPr lang="fr-FR" sz="2000" dirty="0"/>
          </a:p>
          <a:p>
            <a:pPr lvl="0"/>
            <a:endParaRPr lang="fr-FR" sz="2000" dirty="0"/>
          </a:p>
          <a:p>
            <a:endParaRPr lang="fr-FR" sz="2400" dirty="0"/>
          </a:p>
          <a:p>
            <a:endParaRPr lang="fr-FR" sz="2400" dirty="0"/>
          </a:p>
          <a:p>
            <a:pPr lvl="0"/>
            <a:endParaRPr lang="fr-FR" sz="2000" dirty="0"/>
          </a:p>
          <a:p>
            <a:endParaRPr lang="fr-FR" sz="2400" b="1" dirty="0">
              <a:latin typeface="+mj-lt"/>
              <a:ea typeface="Calibri" panose="020F0502020204030204" pitchFamily="34" charset="0"/>
              <a:cs typeface="Times New Roman" panose="02020603050405020304" pitchFamily="18" charset="0"/>
            </a:endParaRPr>
          </a:p>
          <a:p>
            <a:pPr lvl="0">
              <a:lnSpc>
                <a:spcPct val="150000"/>
              </a:lnSpc>
              <a:spcAft>
                <a:spcPts val="0"/>
              </a:spcAft>
            </a:pPr>
            <a:endParaRPr lang="fr-FR" sz="2400" b="1" dirty="0">
              <a:effectLst/>
              <a:latin typeface="+mj-lt"/>
              <a:ea typeface="Calibri" panose="020F0502020204030204" pitchFamily="34" charset="0"/>
              <a:cs typeface="Times New Roman" panose="02020603050405020304" pitchFamily="18" charset="0"/>
            </a:endParaRPr>
          </a:p>
        </p:txBody>
      </p:sp>
      <p:sp>
        <p:nvSpPr>
          <p:cNvPr id="3" name="Titre 1"/>
          <p:cNvSpPr txBox="1">
            <a:spLocks/>
          </p:cNvSpPr>
          <p:nvPr/>
        </p:nvSpPr>
        <p:spPr>
          <a:xfrm>
            <a:off x="261581" y="218366"/>
            <a:ext cx="7763303" cy="62779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457200" lvl="0" indent="-457200">
              <a:buFont typeface="Wingdings" panose="05000000000000000000" pitchFamily="2" charset="2"/>
              <a:buChar char="Ø"/>
            </a:pPr>
            <a:r>
              <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Utilisation de la Vidéo projection</a:t>
            </a:r>
          </a:p>
          <a:p>
            <a:endPar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4931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581" y="969626"/>
            <a:ext cx="10890913" cy="5324535"/>
          </a:xfrm>
          <a:prstGeom prst="rect">
            <a:avLst/>
          </a:prstGeom>
        </p:spPr>
        <p:txBody>
          <a:bodyPr wrap="square">
            <a:spAutoFit/>
          </a:bodyPr>
          <a:lstStyle/>
          <a:p>
            <a:pPr lvl="0">
              <a:lnSpc>
                <a:spcPct val="150000"/>
              </a:lnSpc>
              <a:spcAft>
                <a:spcPts val="0"/>
              </a:spcAft>
            </a:pPr>
            <a:r>
              <a:rPr lang="fr-FR" sz="3200" b="1" u="sng" dirty="0"/>
              <a:t>Succès (suite):</a:t>
            </a:r>
          </a:p>
          <a:p>
            <a:pPr marL="342900" lvl="0" indent="-342900">
              <a:lnSpc>
                <a:spcPct val="150000"/>
              </a:lnSpc>
              <a:buFont typeface="Courier New" panose="02070309020205020404" pitchFamily="49" charset="0"/>
              <a:buChar char="o"/>
            </a:pPr>
            <a:r>
              <a:rPr lang="fr-FR" sz="3200" dirty="0"/>
              <a:t>Renforcement</a:t>
            </a:r>
            <a:r>
              <a:rPr lang="fr-FR" sz="2800" dirty="0"/>
              <a:t> </a:t>
            </a:r>
            <a:r>
              <a:rPr lang="fr-FR" sz="3200" dirty="0"/>
              <a:t>des capacités techniques des producteurs</a:t>
            </a:r>
            <a:r>
              <a:rPr lang="fr-FR" sz="2800" dirty="0"/>
              <a:t> ;</a:t>
            </a:r>
          </a:p>
          <a:p>
            <a:pPr marL="342900" indent="-342900">
              <a:lnSpc>
                <a:spcPct val="150000"/>
              </a:lnSpc>
              <a:buFont typeface="Courier New" panose="02070309020205020404" pitchFamily="49" charset="0"/>
              <a:buChar char="o"/>
            </a:pPr>
            <a:r>
              <a:rPr lang="fr-FR" sz="3200" dirty="0"/>
              <a:t>Eveille de conscience sur les bonnes pratiques agricoles ; </a:t>
            </a:r>
          </a:p>
          <a:p>
            <a:pPr marL="342900" lvl="0" indent="-342900">
              <a:lnSpc>
                <a:spcPct val="150000"/>
              </a:lnSpc>
              <a:buFont typeface="Courier New" panose="02070309020205020404" pitchFamily="49" charset="0"/>
              <a:buChar char="o"/>
            </a:pPr>
            <a:r>
              <a:rPr lang="fr-FR" sz="3200" dirty="0"/>
              <a:t>Une meilleure application des bonnes pratiques agricoles</a:t>
            </a:r>
            <a:r>
              <a:rPr lang="fr-FR" sz="2400" dirty="0"/>
              <a:t>.</a:t>
            </a:r>
          </a:p>
          <a:p>
            <a:pPr lvl="0"/>
            <a:endParaRPr lang="fr-FR" sz="2000" dirty="0"/>
          </a:p>
          <a:p>
            <a:endParaRPr lang="fr-FR" sz="2400" dirty="0"/>
          </a:p>
          <a:p>
            <a:endParaRPr lang="fr-FR" sz="2400" dirty="0"/>
          </a:p>
          <a:p>
            <a:pPr lvl="0"/>
            <a:endParaRPr lang="fr-FR" sz="2000" dirty="0"/>
          </a:p>
          <a:p>
            <a:endParaRPr lang="fr-FR" sz="2400" b="1" dirty="0">
              <a:latin typeface="+mj-lt"/>
              <a:ea typeface="Calibri" panose="020F0502020204030204" pitchFamily="34" charset="0"/>
              <a:cs typeface="Times New Roman" panose="02020603050405020304" pitchFamily="18" charset="0"/>
            </a:endParaRPr>
          </a:p>
          <a:p>
            <a:pPr lvl="0">
              <a:lnSpc>
                <a:spcPct val="150000"/>
              </a:lnSpc>
              <a:spcAft>
                <a:spcPts val="0"/>
              </a:spcAft>
            </a:pPr>
            <a:endParaRPr lang="fr-FR" sz="2400" b="1" dirty="0">
              <a:effectLst/>
              <a:latin typeface="+mj-lt"/>
              <a:ea typeface="Calibri" panose="020F0502020204030204" pitchFamily="34" charset="0"/>
              <a:cs typeface="Times New Roman" panose="02020603050405020304" pitchFamily="18" charset="0"/>
            </a:endParaRPr>
          </a:p>
        </p:txBody>
      </p:sp>
      <p:sp>
        <p:nvSpPr>
          <p:cNvPr id="3" name="Titre 1"/>
          <p:cNvSpPr txBox="1">
            <a:spLocks/>
          </p:cNvSpPr>
          <p:nvPr/>
        </p:nvSpPr>
        <p:spPr>
          <a:xfrm>
            <a:off x="261581" y="218366"/>
            <a:ext cx="7763303" cy="62779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457200" lvl="0" indent="-457200">
              <a:buFont typeface="Wingdings" panose="05000000000000000000" pitchFamily="2" charset="2"/>
              <a:buChar char="Ø"/>
            </a:pPr>
            <a:r>
              <a:rPr lang="fr-FR" sz="2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Utilisation de la Vidéo projection</a:t>
            </a:r>
          </a:p>
          <a:p>
            <a:endPar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13543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581" y="969626"/>
            <a:ext cx="10890913" cy="8787021"/>
          </a:xfrm>
          <a:prstGeom prst="rect">
            <a:avLst/>
          </a:prstGeom>
        </p:spPr>
        <p:txBody>
          <a:bodyPr wrap="square">
            <a:spAutoFit/>
          </a:bodyPr>
          <a:lstStyle/>
          <a:p>
            <a:pPr lvl="0">
              <a:lnSpc>
                <a:spcPct val="150000"/>
              </a:lnSpc>
              <a:spcAft>
                <a:spcPts val="0"/>
              </a:spcAft>
            </a:pPr>
            <a:r>
              <a:rPr lang="fr-FR" sz="2800" b="1" u="sng" dirty="0"/>
              <a:t>Résultats obtenus</a:t>
            </a:r>
            <a:r>
              <a:rPr lang="fr-FR" sz="2800" b="1" dirty="0"/>
              <a:t> :</a:t>
            </a:r>
          </a:p>
          <a:p>
            <a:pPr lvl="0">
              <a:lnSpc>
                <a:spcPct val="150000"/>
              </a:lnSpc>
              <a:spcAft>
                <a:spcPts val="0"/>
              </a:spcAft>
            </a:pPr>
            <a:r>
              <a:rPr lang="fr-FR" sz="2400" dirty="0"/>
              <a:t>Beaucoup d’acteurs de la zone du projet utilisent l’application et ont des informations justes sur les techniques de production du soja et du maïs.</a:t>
            </a:r>
            <a:endParaRPr lang="fr-FR" sz="2400" b="1" u="sng" dirty="0"/>
          </a:p>
          <a:p>
            <a:pPr lvl="0">
              <a:lnSpc>
                <a:spcPct val="150000"/>
              </a:lnSpc>
              <a:spcAft>
                <a:spcPts val="0"/>
              </a:spcAft>
            </a:pPr>
            <a:r>
              <a:rPr lang="fr-FR" sz="2800" b="1" u="sng" dirty="0"/>
              <a:t>Succès :</a:t>
            </a:r>
          </a:p>
          <a:p>
            <a:pPr marL="342900" indent="-342900" algn="just">
              <a:lnSpc>
                <a:spcPct val="150000"/>
              </a:lnSpc>
              <a:spcAft>
                <a:spcPts val="1000"/>
              </a:spcAft>
              <a:buFont typeface="Courier New" panose="02070309020205020404" pitchFamily="49" charset="0"/>
              <a:buChar char="o"/>
            </a:pPr>
            <a:r>
              <a:rPr lang="fr-FR" sz="2400" dirty="0"/>
              <a:t>L’application a contribué à réduire considérablement les fréquents et longs déplacements auprès de l’agent de vulgarisation pour la recherche d’informations sur la production du maïs et du Soja ;</a:t>
            </a:r>
          </a:p>
          <a:p>
            <a:pPr marL="342900" lvl="0" indent="-342900" algn="just">
              <a:lnSpc>
                <a:spcPct val="150000"/>
              </a:lnSpc>
              <a:spcAft>
                <a:spcPts val="1000"/>
              </a:spcAft>
              <a:buFont typeface="Courier New" panose="02070309020205020404" pitchFamily="49" charset="0"/>
              <a:buChar char="o"/>
            </a:pPr>
            <a:r>
              <a:rPr lang="fr-FR" sz="2400" dirty="0"/>
              <a:t>Accès facile et instantané aux informations, technologies agricoles (sans connexion).</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Courier New" panose="02070309020205020404" pitchFamily="49" charset="0"/>
              <a:buChar char="o"/>
            </a:pPr>
            <a:endParaRPr lang="fr-FR" sz="2400" dirty="0"/>
          </a:p>
          <a:p>
            <a:endParaRPr lang="fr-FR" sz="2000" dirty="0"/>
          </a:p>
          <a:p>
            <a:pPr lvl="0"/>
            <a:endParaRPr lang="fr-FR" sz="2000" dirty="0"/>
          </a:p>
          <a:p>
            <a:endParaRPr lang="fr-FR" sz="2400" dirty="0"/>
          </a:p>
          <a:p>
            <a:endParaRPr lang="fr-FR" sz="2400" dirty="0"/>
          </a:p>
          <a:p>
            <a:pPr lvl="0"/>
            <a:endParaRPr lang="fr-FR" sz="2000" dirty="0"/>
          </a:p>
          <a:p>
            <a:endParaRPr lang="fr-FR" sz="2400" b="1" dirty="0">
              <a:latin typeface="+mj-lt"/>
              <a:ea typeface="Calibri" panose="020F0502020204030204" pitchFamily="34" charset="0"/>
              <a:cs typeface="Times New Roman" panose="02020603050405020304" pitchFamily="18" charset="0"/>
            </a:endParaRPr>
          </a:p>
          <a:p>
            <a:pPr lvl="0">
              <a:lnSpc>
                <a:spcPct val="150000"/>
              </a:lnSpc>
              <a:spcAft>
                <a:spcPts val="0"/>
              </a:spcAft>
            </a:pPr>
            <a:endParaRPr lang="fr-FR" sz="2400" b="1" dirty="0">
              <a:effectLst/>
              <a:latin typeface="+mj-lt"/>
              <a:ea typeface="Calibri" panose="020F0502020204030204" pitchFamily="34" charset="0"/>
              <a:cs typeface="Times New Roman" panose="02020603050405020304" pitchFamily="18" charset="0"/>
            </a:endParaRPr>
          </a:p>
        </p:txBody>
      </p:sp>
      <p:sp>
        <p:nvSpPr>
          <p:cNvPr id="3" name="Titre 1"/>
          <p:cNvSpPr txBox="1">
            <a:spLocks/>
          </p:cNvSpPr>
          <p:nvPr/>
        </p:nvSpPr>
        <p:spPr>
          <a:xfrm>
            <a:off x="261581" y="218366"/>
            <a:ext cx="7763303" cy="62779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Application androïde</a:t>
            </a:r>
          </a:p>
          <a:p>
            <a:pPr marL="457200" lvl="0" indent="-457200">
              <a:buFont typeface="Wingdings" panose="05000000000000000000" pitchFamily="2" charset="2"/>
              <a:buChar char="Ø"/>
            </a:pPr>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endPar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48824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581" y="969626"/>
            <a:ext cx="10890913" cy="8335615"/>
          </a:xfrm>
          <a:prstGeom prst="rect">
            <a:avLst/>
          </a:prstGeom>
        </p:spPr>
        <p:txBody>
          <a:bodyPr wrap="square">
            <a:spAutoFit/>
          </a:bodyPr>
          <a:lstStyle/>
          <a:p>
            <a:pPr lvl="0">
              <a:lnSpc>
                <a:spcPct val="150000"/>
              </a:lnSpc>
              <a:spcAft>
                <a:spcPts val="0"/>
              </a:spcAft>
            </a:pPr>
            <a:r>
              <a:rPr lang="fr-FR" sz="2800" b="1" u="sng" dirty="0"/>
              <a:t>Résultats obtenus</a:t>
            </a:r>
            <a:r>
              <a:rPr lang="fr-FR" sz="2800" b="1" dirty="0"/>
              <a:t> :</a:t>
            </a:r>
          </a:p>
          <a:p>
            <a:pPr algn="just">
              <a:lnSpc>
                <a:spcPct val="150000"/>
              </a:lnSpc>
              <a:spcAft>
                <a:spcPts val="800"/>
              </a:spcAft>
            </a:pPr>
            <a:r>
              <a:rPr lang="fr-FR" sz="2400" dirty="0"/>
              <a:t>Un nombre important de bénéficiaires et partenaires du projet utilisent la e-plateforme VACIS-BF avec engouement.</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0"/>
              </a:spcAft>
            </a:pPr>
            <a:r>
              <a:rPr lang="fr-FR" sz="2800" b="1" u="sng" dirty="0"/>
              <a:t>Succès :</a:t>
            </a:r>
          </a:p>
          <a:p>
            <a:pPr marL="342900" lvl="0" indent="-342900" algn="just">
              <a:lnSpc>
                <a:spcPct val="150000"/>
              </a:lnSpc>
              <a:spcAft>
                <a:spcPts val="1000"/>
              </a:spcAft>
              <a:buFont typeface="Courier New" panose="02070309020205020404" pitchFamily="49" charset="0"/>
              <a:buChar char="o"/>
            </a:pPr>
            <a:r>
              <a:rPr lang="fr-FR" sz="2400" dirty="0"/>
              <a:t>Mise en relation des acteurs des chaînes de valeurs du maïs-soja pour le partage et l’échange d’informations, de technologies, de services, etc.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Courier New" panose="02070309020205020404" pitchFamily="49" charset="0"/>
              <a:buChar char="o"/>
            </a:pPr>
            <a:r>
              <a:rPr lang="fr-FR" sz="2400" dirty="0"/>
              <a:t>Mise à disposition d’informations pertinentes de production, de commercialisation au bénéfice des acteurs des chaînes de valeurs du maïs-soja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Courier New" panose="02070309020205020404" pitchFamily="49" charset="0"/>
              <a:buChar char="o"/>
            </a:pPr>
            <a:r>
              <a:rPr lang="fr-FR" sz="2400" dirty="0"/>
              <a:t>Construction de relations d’affaires au travers de la e-plateforme ;</a:t>
            </a:r>
          </a:p>
          <a:p>
            <a:endParaRPr lang="fr-FR" sz="2000" dirty="0"/>
          </a:p>
          <a:p>
            <a:pPr lvl="0"/>
            <a:endParaRPr lang="fr-FR" sz="2000" dirty="0"/>
          </a:p>
          <a:p>
            <a:endParaRPr lang="fr-FR" sz="2400" dirty="0"/>
          </a:p>
          <a:p>
            <a:endParaRPr lang="fr-FR" sz="2400" dirty="0"/>
          </a:p>
          <a:p>
            <a:pPr lvl="0"/>
            <a:endParaRPr lang="fr-FR" sz="2000" dirty="0"/>
          </a:p>
          <a:p>
            <a:endParaRPr lang="fr-FR" sz="2400" b="1" dirty="0">
              <a:latin typeface="+mj-lt"/>
              <a:ea typeface="Calibri" panose="020F0502020204030204" pitchFamily="34" charset="0"/>
              <a:cs typeface="Times New Roman" panose="02020603050405020304" pitchFamily="18" charset="0"/>
            </a:endParaRPr>
          </a:p>
          <a:p>
            <a:pPr lvl="0">
              <a:lnSpc>
                <a:spcPct val="150000"/>
              </a:lnSpc>
              <a:spcAft>
                <a:spcPts val="0"/>
              </a:spcAft>
            </a:pPr>
            <a:endParaRPr lang="fr-FR" sz="2400" b="1" dirty="0">
              <a:effectLst/>
              <a:latin typeface="+mj-lt"/>
              <a:ea typeface="Calibri" panose="020F0502020204030204" pitchFamily="34" charset="0"/>
              <a:cs typeface="Times New Roman" panose="02020603050405020304" pitchFamily="18" charset="0"/>
            </a:endParaRPr>
          </a:p>
        </p:txBody>
      </p:sp>
      <p:sp>
        <p:nvSpPr>
          <p:cNvPr id="3" name="Titre 1"/>
          <p:cNvSpPr txBox="1">
            <a:spLocks/>
          </p:cNvSpPr>
          <p:nvPr/>
        </p:nvSpPr>
        <p:spPr>
          <a:xfrm>
            <a:off x="261582" y="-1"/>
            <a:ext cx="4829034" cy="10918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457200" lvl="0" indent="-457200">
              <a:buFont typeface="Wingdings" panose="05000000000000000000" pitchFamily="2" charset="2"/>
              <a:buChar char="Ø"/>
            </a:pPr>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457200" lvl="0" indent="-457200">
              <a:buFont typeface="Wingdings" panose="05000000000000000000" pitchFamily="2" charset="2"/>
              <a:buChar char="Ø"/>
            </a:pPr>
            <a:r>
              <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Plateforme VACIS-BF</a:t>
            </a:r>
          </a:p>
          <a:p>
            <a:pPr marL="457200" indent="-457200">
              <a:buFont typeface="Wingdings" panose="05000000000000000000" pitchFamily="2" charset="2"/>
              <a:buChar char="Ø"/>
            </a:pPr>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457200" lvl="0" indent="-457200">
              <a:buFont typeface="Wingdings" panose="05000000000000000000" pitchFamily="2" charset="2"/>
              <a:buChar char="Ø"/>
            </a:pPr>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endPar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84764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581" y="969626"/>
            <a:ext cx="10890913" cy="6063198"/>
          </a:xfrm>
          <a:prstGeom prst="rect">
            <a:avLst/>
          </a:prstGeom>
        </p:spPr>
        <p:txBody>
          <a:bodyPr wrap="square">
            <a:spAutoFit/>
          </a:bodyPr>
          <a:lstStyle/>
          <a:p>
            <a:pPr lvl="0">
              <a:lnSpc>
                <a:spcPct val="150000"/>
              </a:lnSpc>
              <a:spcAft>
                <a:spcPts val="0"/>
              </a:spcAft>
            </a:pPr>
            <a:r>
              <a:rPr lang="fr-FR" sz="3200" b="1" u="sng" dirty="0"/>
              <a:t>Succès (suite):</a:t>
            </a:r>
          </a:p>
          <a:p>
            <a:pPr marL="342900" indent="-342900">
              <a:lnSpc>
                <a:spcPct val="150000"/>
              </a:lnSpc>
              <a:buFont typeface="Courier New" panose="02070309020205020404" pitchFamily="49" charset="0"/>
              <a:buChar char="o"/>
            </a:pPr>
            <a:r>
              <a:rPr lang="fr-FR" sz="3200" dirty="0"/>
              <a:t>Partage de l’expérience au-delà des frontières du Burkina ; </a:t>
            </a:r>
          </a:p>
          <a:p>
            <a:pPr marL="342900" indent="-342900">
              <a:lnSpc>
                <a:spcPct val="150000"/>
              </a:lnSpc>
              <a:buFont typeface="Courier New" panose="02070309020205020404" pitchFamily="49" charset="0"/>
              <a:buChar char="o"/>
            </a:pPr>
            <a:r>
              <a:rPr lang="fr-FR" sz="3200" dirty="0"/>
              <a:t>Reconnaissance de l’expérience VACIS-BF comme une référence pour la construction de e-plateformes par d’autres structures œuvrant dans le monde rural.</a:t>
            </a:r>
          </a:p>
          <a:p>
            <a:pPr lvl="0"/>
            <a:endParaRPr lang="fr-FR" sz="2000" dirty="0"/>
          </a:p>
          <a:p>
            <a:endParaRPr lang="fr-FR" sz="2400" dirty="0"/>
          </a:p>
          <a:p>
            <a:endParaRPr lang="fr-FR" sz="2400" dirty="0"/>
          </a:p>
          <a:p>
            <a:pPr lvl="0"/>
            <a:endParaRPr lang="fr-FR" sz="2000" dirty="0"/>
          </a:p>
          <a:p>
            <a:endParaRPr lang="fr-FR" sz="2400" b="1" dirty="0">
              <a:latin typeface="+mj-lt"/>
              <a:ea typeface="Calibri" panose="020F0502020204030204" pitchFamily="34" charset="0"/>
              <a:cs typeface="Times New Roman" panose="02020603050405020304" pitchFamily="18" charset="0"/>
            </a:endParaRPr>
          </a:p>
          <a:p>
            <a:pPr lvl="0">
              <a:lnSpc>
                <a:spcPct val="150000"/>
              </a:lnSpc>
              <a:spcAft>
                <a:spcPts val="0"/>
              </a:spcAft>
            </a:pPr>
            <a:endParaRPr lang="fr-FR" sz="2400" b="1" dirty="0">
              <a:effectLst/>
              <a:latin typeface="+mj-lt"/>
              <a:ea typeface="Calibri" panose="020F0502020204030204" pitchFamily="34" charset="0"/>
              <a:cs typeface="Times New Roman" panose="02020603050405020304" pitchFamily="18" charset="0"/>
            </a:endParaRPr>
          </a:p>
        </p:txBody>
      </p:sp>
      <p:sp>
        <p:nvSpPr>
          <p:cNvPr id="3" name="Titre 1"/>
          <p:cNvSpPr txBox="1">
            <a:spLocks/>
          </p:cNvSpPr>
          <p:nvPr/>
        </p:nvSpPr>
        <p:spPr>
          <a:xfrm>
            <a:off x="261581" y="218366"/>
            <a:ext cx="7763303" cy="62779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Wingdings" panose="05000000000000000000" pitchFamily="2" charset="2"/>
              <a:buChar char="Ø"/>
            </a:pPr>
            <a:endParaRPr lang="fr-FR" sz="2400" b="1"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457200" lvl="0" indent="-457200">
              <a:buFont typeface="Wingdings" panose="05000000000000000000" pitchFamily="2" charset="2"/>
              <a:buChar char="Ø"/>
            </a:pPr>
            <a:r>
              <a:rPr lang="fr-FR" sz="28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Plateforme VACIS-BF</a:t>
            </a:r>
          </a:p>
          <a:p>
            <a:endParaRPr lang="fr-FR"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86969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44970"/>
            <a:ext cx="10146702" cy="9588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chemeClr val="accent1"/>
                </a:solidFill>
                <a:effectLst>
                  <a:outerShdw blurRad="38100" dist="38100" dir="2700000" algn="tl">
                    <a:srgbClr val="000000">
                      <a:alpha val="43137"/>
                    </a:srgbClr>
                  </a:outerShdw>
                </a:effectLst>
              </a:rPr>
              <a:t>VI. DIFFICULTES RENCONTREES</a:t>
            </a:r>
            <a:endParaRPr lang="fr-FR" sz="3200" dirty="0">
              <a:solidFill>
                <a:schemeClr val="accent1"/>
              </a:solidFill>
              <a:effectLst>
                <a:outerShdw blurRad="38100" dist="38100" dir="2700000" algn="tl">
                  <a:srgbClr val="000000">
                    <a:alpha val="43137"/>
                  </a:srgbClr>
                </a:outerShdw>
              </a:effectLst>
            </a:endParaRPr>
          </a:p>
        </p:txBody>
      </p:sp>
      <p:sp>
        <p:nvSpPr>
          <p:cNvPr id="5" name="Rectangle 4"/>
          <p:cNvSpPr/>
          <p:nvPr/>
        </p:nvSpPr>
        <p:spPr>
          <a:xfrm>
            <a:off x="-1" y="1305342"/>
            <a:ext cx="10146703" cy="5273238"/>
          </a:xfrm>
          <a:prstGeom prst="rect">
            <a:avLst/>
          </a:prstGeom>
        </p:spPr>
        <p:txBody>
          <a:bodyPr wrap="square">
            <a:spAutoFit/>
          </a:bodyPr>
          <a:lstStyle/>
          <a:p>
            <a:pPr marL="342900" lvl="0" indent="-342900" algn="just">
              <a:lnSpc>
                <a:spcPct val="150000"/>
              </a:lnSpc>
              <a:spcAft>
                <a:spcPts val="0"/>
              </a:spcAft>
              <a:buFont typeface="Cambria" panose="02040503050406030204" pitchFamily="18" charset="0"/>
              <a:buChar char="-"/>
            </a:pPr>
            <a:r>
              <a:rPr lang="fr-FR" sz="2800" dirty="0"/>
              <a:t>Faible niveau d’alphabétisation des acteurs (animateurs endogènes, producteurs, commerçants, etc.) pour l’utilisation de la e-plateforme ;</a:t>
            </a:r>
            <a:endParaRPr lang="fr-FR" sz="2400" dirty="0"/>
          </a:p>
          <a:p>
            <a:pPr marL="342900" lvl="0" indent="-342900" algn="just">
              <a:lnSpc>
                <a:spcPct val="150000"/>
              </a:lnSpc>
              <a:spcAft>
                <a:spcPts val="800"/>
              </a:spcAft>
              <a:buFont typeface="Cambria" panose="02040503050406030204" pitchFamily="18" charset="0"/>
              <a:buChar char="-"/>
            </a:pPr>
            <a:r>
              <a:rPr lang="fr-FR" sz="2800" dirty="0"/>
              <a:t>Mauvaise qualité des connexions internet limitant considérablement les possibilités d’utilisation ;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0"/>
              </a:spcAft>
            </a:pPr>
            <a:r>
              <a:rPr lang="fr-FR" altLang="fr-FR" sz="2800" dirty="0"/>
              <a:t>- Capacité financière limitée de certains acteurs à s’offrir les services d’internet (méga). </a:t>
            </a:r>
          </a:p>
          <a:p>
            <a:pPr marL="342900" lvl="0" indent="-342900">
              <a:lnSpc>
                <a:spcPct val="150000"/>
              </a:lnSpc>
              <a:spcAft>
                <a:spcPts val="0"/>
              </a:spcAft>
              <a:buFont typeface="Courier New" panose="02070309020205020404" pitchFamily="49" charset="0"/>
              <a:buChar char="o"/>
            </a:pPr>
            <a:endParaRPr lang="fr-FR" altLang="fr-FR" sz="2400" dirty="0"/>
          </a:p>
        </p:txBody>
      </p:sp>
    </p:spTree>
    <p:extLst>
      <p:ext uri="{BB962C8B-B14F-4D97-AF65-F5344CB8AC3E}">
        <p14:creationId xmlns:p14="http://schemas.microsoft.com/office/powerpoint/2010/main" val="2189411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solidFill>
                  <a:schemeClr val="accent1"/>
                </a:solidFill>
                <a:latin typeface="Cambria" panose="02040503050406030204" pitchFamily="18" charset="0"/>
                <a:ea typeface="Cambria" panose="02040503050406030204" pitchFamily="18" charset="0"/>
              </a:rPr>
              <a:t>VII. RECOMMANDATIONS</a:t>
            </a:r>
          </a:p>
        </p:txBody>
      </p:sp>
      <p:sp>
        <p:nvSpPr>
          <p:cNvPr id="3" name="Espace réservé du contenu 2"/>
          <p:cNvSpPr>
            <a:spLocks noGrp="1"/>
          </p:cNvSpPr>
          <p:nvPr>
            <p:ph idx="1"/>
          </p:nvPr>
        </p:nvSpPr>
        <p:spPr/>
        <p:txBody>
          <a:bodyPr/>
          <a:lstStyle/>
          <a:p>
            <a:pPr>
              <a:buFont typeface="Wingdings" panose="05000000000000000000" pitchFamily="2" charset="2"/>
              <a:buChar char="ü"/>
            </a:pPr>
            <a:r>
              <a:rPr lang="fr-FR" dirty="0"/>
              <a:t>Mettre en place un système d’appel à moindre coût permettant d’informer le producteur sur les techniques de bonnes pratiques agricoles;</a:t>
            </a:r>
          </a:p>
          <a:p>
            <a:pPr>
              <a:buFont typeface="Wingdings" panose="05000000000000000000" pitchFamily="2" charset="2"/>
              <a:buChar char="ü"/>
            </a:pPr>
            <a:r>
              <a:rPr lang="fr-FR" dirty="0"/>
              <a:t>Elargir le système aux différentes spéculations du Burkina Faso et informer les producteurs dans au moins les trois langues les plus parlées (Dioula, </a:t>
            </a:r>
            <a:r>
              <a:rPr lang="fr-FR" dirty="0" err="1"/>
              <a:t>Mooré</a:t>
            </a:r>
            <a:r>
              <a:rPr lang="fr-FR" dirty="0"/>
              <a:t> et Français).</a:t>
            </a:r>
          </a:p>
          <a:p>
            <a:endParaRPr lang="fr-FR" dirty="0"/>
          </a:p>
        </p:txBody>
      </p:sp>
    </p:spTree>
    <p:extLst>
      <p:ext uri="{BB962C8B-B14F-4D97-AF65-F5344CB8AC3E}">
        <p14:creationId xmlns:p14="http://schemas.microsoft.com/office/powerpoint/2010/main" val="89389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51057"/>
          </a:xfrm>
        </p:spPr>
        <p:txBody>
          <a:bodyPr>
            <a:normAutofit/>
          </a:bodyPr>
          <a:lstStyle/>
          <a:p>
            <a:r>
              <a:rPr lang="fr-FR" sz="2400" b="1" dirty="0">
                <a:latin typeface="Cambria" panose="02040503050406030204" pitchFamily="18" charset="0"/>
                <a:ea typeface="Cambria" panose="02040503050406030204" pitchFamily="18" charset="0"/>
              </a:rPr>
              <a:t>I. PRESENTATION DU PROJET</a:t>
            </a:r>
          </a:p>
        </p:txBody>
      </p:sp>
      <p:sp>
        <p:nvSpPr>
          <p:cNvPr id="3" name="Espace réservé du contenu 2"/>
          <p:cNvSpPr>
            <a:spLocks noGrp="1"/>
          </p:cNvSpPr>
          <p:nvPr>
            <p:ph idx="1"/>
          </p:nvPr>
        </p:nvSpPr>
        <p:spPr>
          <a:xfrm>
            <a:off x="180109" y="1427017"/>
            <a:ext cx="11679381" cy="5264727"/>
          </a:xfrm>
        </p:spPr>
        <p:txBody>
          <a:bodyPr>
            <a:normAutofit fontScale="62500" lnSpcReduction="20000"/>
          </a:bodyPr>
          <a:lstStyle/>
          <a:p>
            <a:pPr marL="0" indent="0">
              <a:buNone/>
            </a:pPr>
            <a:r>
              <a:rPr lang="fr-FR" sz="3400" b="1" dirty="0">
                <a:latin typeface="Cambria" panose="02040503050406030204" pitchFamily="18" charset="0"/>
                <a:ea typeface="Cambria" panose="02040503050406030204" pitchFamily="18" charset="0"/>
              </a:rPr>
              <a:t>1. Objectif global</a:t>
            </a:r>
          </a:p>
          <a:p>
            <a:pPr marL="0" lvl="0" indent="0" algn="just" defTabSz="685800">
              <a:lnSpc>
                <a:spcPct val="170000"/>
              </a:lnSpc>
              <a:spcBef>
                <a:spcPts val="750"/>
              </a:spcBef>
              <a:buNone/>
              <a:defRPr/>
            </a:pPr>
            <a:r>
              <a:rPr lang="fr-FR" altLang="fr-FR" sz="3400" b="1" dirty="0">
                <a:solidFill>
                  <a:prstClr val="black">
                    <a:lumMod val="75000"/>
                    <a:lumOff val="25000"/>
                  </a:prstClr>
                </a:solidFill>
                <a:latin typeface="Cambria" panose="02040503050406030204" pitchFamily="18" charset="0"/>
                <a:ea typeface="Cambria" panose="02040503050406030204" pitchFamily="18" charset="0"/>
                <a:cs typeface="Arial" panose="020B0604020202020204" pitchFamily="34" charset="0"/>
              </a:rPr>
              <a:t>Contribuer à améliorer la productivité et les revenus de 20 000 producteurs de maïs et du soja dans la province de la </a:t>
            </a:r>
            <a:r>
              <a:rPr lang="fr-FR" altLang="fr-FR" sz="3400" b="1" dirty="0" err="1">
                <a:solidFill>
                  <a:prstClr val="black">
                    <a:lumMod val="75000"/>
                    <a:lumOff val="25000"/>
                  </a:prstClr>
                </a:solidFill>
                <a:latin typeface="Cambria" panose="02040503050406030204" pitchFamily="18" charset="0"/>
                <a:ea typeface="Cambria" panose="02040503050406030204" pitchFamily="18" charset="0"/>
                <a:cs typeface="Arial" panose="020B0604020202020204" pitchFamily="34" charset="0"/>
              </a:rPr>
              <a:t>Sissili</a:t>
            </a:r>
            <a:r>
              <a:rPr lang="fr-FR" altLang="fr-FR" sz="3400" b="1" dirty="0">
                <a:solidFill>
                  <a:prstClr val="black">
                    <a:lumMod val="75000"/>
                    <a:lumOff val="25000"/>
                  </a:prstClr>
                </a:solidFill>
                <a:latin typeface="Cambria" panose="02040503050406030204" pitchFamily="18" charset="0"/>
                <a:ea typeface="Cambria" panose="02040503050406030204" pitchFamily="18" charset="0"/>
                <a:cs typeface="Arial" panose="020B0604020202020204" pitchFamily="34" charset="0"/>
              </a:rPr>
              <a:t> au Burkina Faso à travers des approches novatrices de vulgarisation agricole.</a:t>
            </a:r>
          </a:p>
          <a:p>
            <a:pPr marL="0" indent="0">
              <a:buNone/>
            </a:pPr>
            <a:r>
              <a:rPr lang="fr-FR" sz="3400" b="1" dirty="0">
                <a:latin typeface="Cambria" panose="02040503050406030204" pitchFamily="18" charset="0"/>
                <a:ea typeface="Cambria" panose="02040503050406030204" pitchFamily="18" charset="0"/>
              </a:rPr>
              <a:t>2. Objectifs spécifiques</a:t>
            </a:r>
          </a:p>
          <a:p>
            <a:pPr lvl="0" defTabSz="685800">
              <a:lnSpc>
                <a:spcPct val="150000"/>
              </a:lnSpc>
              <a:spcBef>
                <a:spcPts val="750"/>
              </a:spcBef>
              <a:buFont typeface="Wingdings" panose="05000000000000000000" pitchFamily="2" charset="2"/>
              <a:buChar char="q"/>
              <a:defRPr/>
            </a:pPr>
            <a:r>
              <a:rPr lang="en-US" sz="3400" b="1" dirty="0">
                <a:solidFill>
                  <a:prstClr val="black">
                    <a:lumMod val="75000"/>
                    <a:lumOff val="25000"/>
                  </a:prstClr>
                </a:solidFill>
                <a:latin typeface="Cambria" panose="02040503050406030204" pitchFamily="18" charset="0"/>
                <a:ea typeface="Cambria" panose="02040503050406030204" pitchFamily="18" charset="0"/>
              </a:rPr>
              <a:t>A</a:t>
            </a:r>
            <a:r>
              <a:rPr lang="fr-FR" sz="3400" b="1" dirty="0" err="1">
                <a:solidFill>
                  <a:prstClr val="black">
                    <a:lumMod val="75000"/>
                    <a:lumOff val="25000"/>
                  </a:prstClr>
                </a:solidFill>
                <a:latin typeface="Cambria" panose="02040503050406030204" pitchFamily="18" charset="0"/>
                <a:ea typeface="Cambria" panose="02040503050406030204" pitchFamily="18" charset="0"/>
              </a:rPr>
              <a:t>méliorer</a:t>
            </a:r>
            <a:r>
              <a:rPr lang="fr-FR" sz="3400" b="1" dirty="0">
                <a:solidFill>
                  <a:prstClr val="black">
                    <a:lumMod val="75000"/>
                    <a:lumOff val="25000"/>
                  </a:prstClr>
                </a:solidFill>
                <a:latin typeface="Cambria" panose="02040503050406030204" pitchFamily="18" charset="0"/>
                <a:ea typeface="Cambria" panose="02040503050406030204" pitchFamily="18" charset="0"/>
              </a:rPr>
              <a:t> la capacité des organisations paysannes et des agents du ministère de l'agriculture à fournir des services innovants de vulgarisation agricole pour les exploitants agricoles;</a:t>
            </a:r>
          </a:p>
          <a:p>
            <a:pPr lvl="0" defTabSz="685800">
              <a:lnSpc>
                <a:spcPct val="150000"/>
              </a:lnSpc>
              <a:spcBef>
                <a:spcPts val="750"/>
              </a:spcBef>
              <a:buFont typeface="Wingdings" panose="05000000000000000000" pitchFamily="2" charset="2"/>
              <a:buChar char="q"/>
              <a:defRPr/>
            </a:pPr>
            <a:r>
              <a:rPr lang="en-US" sz="3400" b="1" dirty="0">
                <a:solidFill>
                  <a:prstClr val="black">
                    <a:lumMod val="75000"/>
                    <a:lumOff val="25000"/>
                  </a:prstClr>
                </a:solidFill>
                <a:latin typeface="Cambria" panose="02040503050406030204" pitchFamily="18" charset="0"/>
                <a:ea typeface="Cambria" panose="02040503050406030204" pitchFamily="18" charset="0"/>
              </a:rPr>
              <a:t>A</a:t>
            </a:r>
            <a:r>
              <a:rPr lang="fr-FR" sz="3400" b="1" dirty="0" err="1">
                <a:solidFill>
                  <a:prstClr val="black">
                    <a:lumMod val="75000"/>
                    <a:lumOff val="25000"/>
                  </a:prstClr>
                </a:solidFill>
                <a:latin typeface="Cambria" panose="02040503050406030204" pitchFamily="18" charset="0"/>
                <a:ea typeface="Cambria" panose="02040503050406030204" pitchFamily="18" charset="0"/>
              </a:rPr>
              <a:t>méliorer</a:t>
            </a:r>
            <a:r>
              <a:rPr lang="fr-FR" sz="3400" b="1" dirty="0">
                <a:solidFill>
                  <a:prstClr val="black">
                    <a:lumMod val="75000"/>
                    <a:lumOff val="25000"/>
                  </a:prstClr>
                </a:solidFill>
                <a:latin typeface="Cambria" panose="02040503050406030204" pitchFamily="18" charset="0"/>
                <a:ea typeface="Cambria" panose="02040503050406030204" pitchFamily="18" charset="0"/>
              </a:rPr>
              <a:t> l'accès des agriculteurs à l'information, aux intrants et services par le biais de l'utilisation des TIC et d'autres technologies innovantes de vulgarisation; </a:t>
            </a:r>
          </a:p>
          <a:p>
            <a:pPr lvl="0" defTabSz="685800">
              <a:lnSpc>
                <a:spcPct val="150000"/>
              </a:lnSpc>
              <a:spcBef>
                <a:spcPts val="750"/>
              </a:spcBef>
              <a:buFont typeface="Wingdings" panose="05000000000000000000" pitchFamily="2" charset="2"/>
              <a:buChar char="q"/>
              <a:defRPr/>
            </a:pPr>
            <a:r>
              <a:rPr lang="fr-FR" sz="3400" b="1" dirty="0">
                <a:solidFill>
                  <a:prstClr val="black">
                    <a:lumMod val="75000"/>
                    <a:lumOff val="25000"/>
                  </a:prstClr>
                </a:solidFill>
                <a:latin typeface="Cambria" panose="02040503050406030204" pitchFamily="18" charset="0"/>
                <a:ea typeface="Cambria" panose="02040503050406030204" pitchFamily="18" charset="0"/>
              </a:rPr>
              <a:t>Documenter et partager les meilleures pratiques, les réussites et les leçons apprises.</a:t>
            </a:r>
          </a:p>
          <a:p>
            <a:pPr marL="0" indent="0">
              <a:buNone/>
            </a:pPr>
            <a:endParaRPr lang="fr-FR" dirty="0"/>
          </a:p>
        </p:txBody>
      </p:sp>
    </p:spTree>
    <p:extLst>
      <p:ext uri="{BB962C8B-B14F-4D97-AF65-F5344CB8AC3E}">
        <p14:creationId xmlns:p14="http://schemas.microsoft.com/office/powerpoint/2010/main" val="2019900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57093"/>
          </a:xfrm>
        </p:spPr>
        <p:txBody>
          <a:bodyPr>
            <a:normAutofit/>
          </a:bodyPr>
          <a:lstStyle/>
          <a:p>
            <a:r>
              <a:rPr lang="fr-FR" sz="2800" b="1" dirty="0">
                <a:solidFill>
                  <a:schemeClr val="accent1"/>
                </a:solidFill>
                <a:latin typeface="Cambria" panose="02040503050406030204" pitchFamily="18" charset="0"/>
                <a:ea typeface="Cambria" panose="02040503050406030204" pitchFamily="18" charset="0"/>
              </a:rPr>
              <a:t>VIII. PERSPECTIVES</a:t>
            </a:r>
          </a:p>
        </p:txBody>
      </p:sp>
      <p:sp>
        <p:nvSpPr>
          <p:cNvPr id="3" name="Espace réservé du contenu 2"/>
          <p:cNvSpPr>
            <a:spLocks noGrp="1"/>
          </p:cNvSpPr>
          <p:nvPr>
            <p:ph idx="1"/>
          </p:nvPr>
        </p:nvSpPr>
        <p:spPr>
          <a:xfrm>
            <a:off x="290945" y="1122218"/>
            <a:ext cx="11901055" cy="5569528"/>
          </a:xfrm>
        </p:spPr>
        <p:txBody>
          <a:bodyPr>
            <a:normAutofit fontScale="40000" lnSpcReduction="20000"/>
          </a:bodyPr>
          <a:lstStyle/>
          <a:p>
            <a:pPr marL="0" indent="0">
              <a:lnSpc>
                <a:spcPct val="170000"/>
              </a:lnSpc>
              <a:buNone/>
            </a:pPr>
            <a:r>
              <a:rPr lang="fr-FR" sz="6000" b="1" dirty="0">
                <a:latin typeface="Cambria" panose="02040503050406030204" pitchFamily="18" charset="0"/>
                <a:ea typeface="Cambria" panose="02040503050406030204" pitchFamily="18" charset="0"/>
              </a:rPr>
              <a:t>1. Soumission et financement d’un nouveau projet par AGRA  intitulé </a:t>
            </a:r>
          </a:p>
          <a:p>
            <a:pPr marL="0" indent="0">
              <a:lnSpc>
                <a:spcPct val="170000"/>
              </a:lnSpc>
              <a:buNone/>
            </a:pPr>
            <a:r>
              <a:rPr lang="fr-FR" sz="4400" b="1" dirty="0">
                <a:latin typeface="Cambria" panose="02040503050406030204" pitchFamily="18" charset="0"/>
                <a:ea typeface="Cambria" panose="02040503050406030204" pitchFamily="18" charset="0"/>
              </a:rPr>
              <a:t>« </a:t>
            </a:r>
            <a:r>
              <a:rPr lang="fr-FR" altLang="fr-FR" sz="4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Renforcement des services de vulgarisation pour améliorer la productivité des chaînes de valeur du maïs et du niébé et les revenus des parties prenantes dans les régions du Centre-Ouest, de la Boucle du Mouhoun, des Hauts-Bassins et des Cascades au Burkina Faso».</a:t>
            </a:r>
            <a:endParaRPr lang="fr-FR" altLang="fr-FR" sz="4400" b="1" dirty="0">
              <a:solidFill>
                <a:srgbClr val="FF6600"/>
              </a:solidFill>
              <a:latin typeface="Cambria" panose="02040503050406030204" pitchFamily="18" charset="0"/>
              <a:ea typeface="Cambria" panose="02040503050406030204" pitchFamily="18" charset="0"/>
              <a:cs typeface="+mj-cs"/>
            </a:endParaRPr>
          </a:p>
          <a:p>
            <a:pPr marL="0" indent="0">
              <a:lnSpc>
                <a:spcPct val="170000"/>
              </a:lnSpc>
              <a:buNone/>
            </a:pPr>
            <a:r>
              <a:rPr lang="fr-FR" sz="6000" b="1" dirty="0">
                <a:latin typeface="Cambria" panose="02040503050406030204" pitchFamily="18" charset="0"/>
                <a:ea typeface="Cambria" panose="02040503050406030204" pitchFamily="18" charset="0"/>
                <a:cs typeface="+mj-cs"/>
              </a:rPr>
              <a:t>2. Objectifs globaux du Projet </a:t>
            </a:r>
          </a:p>
          <a:p>
            <a:pPr marL="0" indent="0">
              <a:lnSpc>
                <a:spcPct val="170000"/>
              </a:lnSpc>
              <a:buNone/>
            </a:pPr>
            <a:r>
              <a:rPr lang="fr-FR" sz="4400" b="1" dirty="0">
                <a:latin typeface="Cambria" panose="02040503050406030204" pitchFamily="18" charset="0"/>
                <a:ea typeface="Cambria" panose="02040503050406030204" pitchFamily="18" charset="0"/>
              </a:rPr>
              <a:t>BUT : </a:t>
            </a:r>
            <a:r>
              <a:rPr lang="fr-FR" sz="4400" b="1" spc="-98" dirty="0">
                <a:latin typeface="Cambria" panose="02040503050406030204" pitchFamily="18" charset="0"/>
                <a:ea typeface="Cambria" panose="02040503050406030204" pitchFamily="18" charset="0"/>
                <a:cs typeface="Times New Roman"/>
              </a:rPr>
              <a:t>Accroître la productivité et les revenus des petits exploitants agricoles des régions du Centre-Ouest, de la Boucle du Mouhoun, des Hauts-Bassins et des Cascades du Burkina Faso.</a:t>
            </a:r>
          </a:p>
          <a:p>
            <a:pPr marL="342900" lvl="0" indent="-342900" algn="just" defTabSz="4389438">
              <a:lnSpc>
                <a:spcPct val="170000"/>
              </a:lnSpc>
              <a:buClr>
                <a:srgbClr val="90C226"/>
              </a:buClr>
              <a:buSzPct val="80000"/>
              <a:buNone/>
              <a:defRPr/>
            </a:pPr>
            <a:r>
              <a:rPr lang="en-US" sz="4400" b="1" i="1" dirty="0">
                <a:latin typeface="Cambria" panose="02040503050406030204" pitchFamily="18" charset="0"/>
                <a:ea typeface="Cambria" panose="02040503050406030204" pitchFamily="18" charset="0"/>
                <a:cs typeface="Times New Roman" panose="02020603050405020304" pitchFamily="18" charset="0"/>
              </a:rPr>
              <a:t>OBJECTIF 1: </a:t>
            </a:r>
            <a:r>
              <a:rPr lang="en-US" sz="4400" b="1" dirty="0">
                <a:latin typeface="Cambria" panose="02040503050406030204" pitchFamily="18" charset="0"/>
                <a:ea typeface="Cambria" panose="02040503050406030204" pitchFamily="18" charset="0"/>
                <a:cs typeface="Times New Roman" panose="02020603050405020304" pitchFamily="18" charset="0"/>
              </a:rPr>
              <a:t>Accroître la productivité des cultures de </a:t>
            </a:r>
            <a:r>
              <a:rPr lang="en-US" sz="4400" b="1" dirty="0" err="1">
                <a:latin typeface="Cambria" panose="02040503050406030204" pitchFamily="18" charset="0"/>
                <a:ea typeface="Cambria" panose="02040503050406030204" pitchFamily="18" charset="0"/>
                <a:cs typeface="Times New Roman" panose="02020603050405020304" pitchFamily="18" charset="0"/>
              </a:rPr>
              <a:t>maïs</a:t>
            </a:r>
            <a:r>
              <a:rPr lang="en-US" sz="4400" b="1" dirty="0">
                <a:latin typeface="Cambria" panose="02040503050406030204" pitchFamily="18" charset="0"/>
                <a:ea typeface="Cambria" panose="02040503050406030204" pitchFamily="18" charset="0"/>
                <a:cs typeface="Times New Roman" panose="02020603050405020304" pitchFamily="18" charset="0"/>
              </a:rPr>
              <a:t> et de </a:t>
            </a:r>
            <a:r>
              <a:rPr lang="en-US" sz="4400" b="1" dirty="0" err="1">
                <a:latin typeface="Cambria" panose="02040503050406030204" pitchFamily="18" charset="0"/>
                <a:ea typeface="Cambria" panose="02040503050406030204" pitchFamily="18" charset="0"/>
                <a:cs typeface="Times New Roman" panose="02020603050405020304" pitchFamily="18" charset="0"/>
              </a:rPr>
              <a:t>niébé</a:t>
            </a:r>
            <a:r>
              <a:rPr lang="en-US" sz="4400" b="1" dirty="0">
                <a:latin typeface="Cambria" panose="02040503050406030204" pitchFamily="18" charset="0"/>
                <a:ea typeface="Cambria" panose="02040503050406030204" pitchFamily="18" charset="0"/>
                <a:cs typeface="Times New Roman" panose="02020603050405020304" pitchFamily="18" charset="0"/>
              </a:rPr>
              <a:t> des </a:t>
            </a:r>
            <a:r>
              <a:rPr lang="en-US" sz="4400" b="1" dirty="0" err="1">
                <a:latin typeface="Cambria" panose="02040503050406030204" pitchFamily="18" charset="0"/>
                <a:ea typeface="Cambria" panose="02040503050406030204" pitchFamily="18" charset="0"/>
                <a:cs typeface="Times New Roman" panose="02020603050405020304" pitchFamily="18" charset="0"/>
              </a:rPr>
              <a:t>petits</a:t>
            </a:r>
            <a:r>
              <a:rPr lang="en-US" sz="4400" b="1" dirty="0">
                <a:latin typeface="Cambria" panose="02040503050406030204" pitchFamily="18" charset="0"/>
                <a:ea typeface="Cambria" panose="02040503050406030204" pitchFamily="18" charset="0"/>
                <a:cs typeface="Times New Roman" panose="02020603050405020304" pitchFamily="18" charset="0"/>
              </a:rPr>
              <a:t> </a:t>
            </a:r>
            <a:r>
              <a:rPr lang="en-US" sz="4400" b="1" dirty="0" err="1">
                <a:latin typeface="Cambria" panose="02040503050406030204" pitchFamily="18" charset="0"/>
                <a:ea typeface="Cambria" panose="02040503050406030204" pitchFamily="18" charset="0"/>
                <a:cs typeface="Times New Roman" panose="02020603050405020304" pitchFamily="18" charset="0"/>
              </a:rPr>
              <a:t>exploitants</a:t>
            </a:r>
            <a:r>
              <a:rPr lang="en-US" sz="4400" b="1" dirty="0">
                <a:latin typeface="Cambria" panose="02040503050406030204" pitchFamily="18" charset="0"/>
                <a:ea typeface="Cambria" panose="02040503050406030204" pitchFamily="18" charset="0"/>
                <a:cs typeface="Times New Roman" panose="02020603050405020304" pitchFamily="18" charset="0"/>
              </a:rPr>
              <a:t> </a:t>
            </a:r>
            <a:r>
              <a:rPr lang="en-US" sz="4400" b="1" dirty="0" err="1">
                <a:latin typeface="Cambria" panose="02040503050406030204" pitchFamily="18" charset="0"/>
                <a:ea typeface="Cambria" panose="02040503050406030204" pitchFamily="18" charset="0"/>
                <a:cs typeface="Times New Roman" panose="02020603050405020304" pitchFamily="18" charset="0"/>
              </a:rPr>
              <a:t>agricoles</a:t>
            </a:r>
            <a:endParaRPr lang="fr-FR" sz="4400" b="1"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defTabSz="4389438">
              <a:lnSpc>
                <a:spcPct val="170000"/>
              </a:lnSpc>
              <a:buClr>
                <a:srgbClr val="90C226"/>
              </a:buClr>
              <a:buSzPct val="80000"/>
              <a:buNone/>
              <a:defRPr/>
            </a:pPr>
            <a:r>
              <a:rPr lang="en-US" sz="4400" b="1" i="1" dirty="0">
                <a:latin typeface="Cambria" panose="02040503050406030204" pitchFamily="18" charset="0"/>
                <a:ea typeface="Cambria" panose="02040503050406030204" pitchFamily="18" charset="0"/>
                <a:cs typeface="Times New Roman" panose="02020603050405020304" pitchFamily="18" charset="0"/>
              </a:rPr>
              <a:t>OBJECTIF 2:</a:t>
            </a:r>
            <a:r>
              <a:rPr lang="en-US" sz="4400" b="1" dirty="0">
                <a:latin typeface="Cambria" panose="02040503050406030204" pitchFamily="18" charset="0"/>
                <a:ea typeface="Cambria" panose="02040503050406030204" pitchFamily="18" charset="0"/>
                <a:cs typeface="Times New Roman" panose="02020603050405020304" pitchFamily="18" charset="0"/>
              </a:rPr>
              <a:t> </a:t>
            </a:r>
            <a:r>
              <a:rPr lang="en-US" sz="4400" b="1" dirty="0" err="1">
                <a:latin typeface="Cambria" panose="02040503050406030204" pitchFamily="18" charset="0"/>
                <a:ea typeface="Cambria" panose="02040503050406030204" pitchFamily="18" charset="0"/>
                <a:cs typeface="Times New Roman" panose="02020603050405020304" pitchFamily="18" charset="0"/>
              </a:rPr>
              <a:t>Renforcer</a:t>
            </a:r>
            <a:r>
              <a:rPr lang="en-US" sz="4400" b="1" dirty="0">
                <a:latin typeface="Cambria" panose="02040503050406030204" pitchFamily="18" charset="0"/>
                <a:ea typeface="Cambria" panose="02040503050406030204" pitchFamily="18" charset="0"/>
                <a:cs typeface="Times New Roman" panose="02020603050405020304" pitchFamily="18" charset="0"/>
              </a:rPr>
              <a:t> les </a:t>
            </a:r>
            <a:r>
              <a:rPr lang="en-US" sz="4400" b="1" dirty="0" err="1">
                <a:latin typeface="Cambria" panose="02040503050406030204" pitchFamily="18" charset="0"/>
                <a:ea typeface="Cambria" panose="02040503050406030204" pitchFamily="18" charset="0"/>
                <a:cs typeface="Times New Roman" panose="02020603050405020304" pitchFamily="18" charset="0"/>
              </a:rPr>
              <a:t>capacités</a:t>
            </a:r>
            <a:r>
              <a:rPr lang="en-US" sz="4400" b="1" dirty="0">
                <a:latin typeface="Cambria" panose="02040503050406030204" pitchFamily="18" charset="0"/>
                <a:ea typeface="Cambria" panose="02040503050406030204" pitchFamily="18" charset="0"/>
                <a:cs typeface="Times New Roman" panose="02020603050405020304" pitchFamily="18" charset="0"/>
              </a:rPr>
              <a:t> des ménages des </a:t>
            </a:r>
            <a:r>
              <a:rPr lang="en-US" sz="4400" b="1" dirty="0" err="1">
                <a:latin typeface="Cambria" panose="02040503050406030204" pitchFamily="18" charset="0"/>
                <a:ea typeface="Cambria" panose="02040503050406030204" pitchFamily="18" charset="0"/>
                <a:cs typeface="Times New Roman" panose="02020603050405020304" pitchFamily="18" charset="0"/>
              </a:rPr>
              <a:t>petits</a:t>
            </a:r>
            <a:r>
              <a:rPr lang="en-US" sz="4400" b="1" dirty="0">
                <a:latin typeface="Cambria" panose="02040503050406030204" pitchFamily="18" charset="0"/>
                <a:ea typeface="Cambria" panose="02040503050406030204" pitchFamily="18" charset="0"/>
                <a:cs typeface="Times New Roman" panose="02020603050405020304" pitchFamily="18" charset="0"/>
              </a:rPr>
              <a:t> </a:t>
            </a:r>
            <a:r>
              <a:rPr lang="en-US" sz="4400" b="1" dirty="0" err="1">
                <a:latin typeface="Cambria" panose="02040503050406030204" pitchFamily="18" charset="0"/>
                <a:ea typeface="Cambria" panose="02040503050406030204" pitchFamily="18" charset="0"/>
                <a:cs typeface="Times New Roman" panose="02020603050405020304" pitchFamily="18" charset="0"/>
              </a:rPr>
              <a:t>exploitants</a:t>
            </a:r>
            <a:r>
              <a:rPr lang="en-US" sz="4400" b="1" dirty="0">
                <a:latin typeface="Cambria" panose="02040503050406030204" pitchFamily="18" charset="0"/>
                <a:ea typeface="Cambria" panose="02040503050406030204" pitchFamily="18" charset="0"/>
                <a:cs typeface="Times New Roman" panose="02020603050405020304" pitchFamily="18" charset="0"/>
              </a:rPr>
              <a:t> et du </a:t>
            </a:r>
            <a:r>
              <a:rPr lang="en-US" sz="4400" b="1" dirty="0" err="1">
                <a:latin typeface="Cambria" panose="02040503050406030204" pitchFamily="18" charset="0"/>
                <a:ea typeface="Cambria" panose="02040503050406030204" pitchFamily="18" charset="0"/>
                <a:cs typeface="Times New Roman" panose="02020603050405020304" pitchFamily="18" charset="0"/>
              </a:rPr>
              <a:t>système</a:t>
            </a:r>
            <a:r>
              <a:rPr lang="en-US" sz="4400" b="1" dirty="0">
                <a:latin typeface="Cambria" panose="02040503050406030204" pitchFamily="18" charset="0"/>
                <a:ea typeface="Cambria" panose="02040503050406030204" pitchFamily="18" charset="0"/>
                <a:cs typeface="Times New Roman" panose="02020603050405020304" pitchFamily="18" charset="0"/>
              </a:rPr>
              <a:t> </a:t>
            </a:r>
            <a:r>
              <a:rPr lang="en-US" sz="4400" b="1" dirty="0" err="1">
                <a:latin typeface="Cambria" panose="02040503050406030204" pitchFamily="18" charset="0"/>
                <a:ea typeface="Cambria" panose="02040503050406030204" pitchFamily="18" charset="0"/>
                <a:cs typeface="Times New Roman" panose="02020603050405020304" pitchFamily="18" charset="0"/>
              </a:rPr>
              <a:t>agricole</a:t>
            </a:r>
            <a:r>
              <a:rPr lang="en-US" sz="4400" b="1" dirty="0">
                <a:latin typeface="Cambria" panose="02040503050406030204" pitchFamily="18" charset="0"/>
                <a:ea typeface="Cambria" panose="02040503050406030204" pitchFamily="18" charset="0"/>
                <a:cs typeface="Times New Roman" panose="02020603050405020304" pitchFamily="18" charset="0"/>
              </a:rPr>
              <a:t> à </a:t>
            </a:r>
            <a:r>
              <a:rPr lang="en-US" sz="4400" b="1" dirty="0" err="1">
                <a:latin typeface="Cambria" panose="02040503050406030204" pitchFamily="18" charset="0"/>
                <a:ea typeface="Cambria" panose="02040503050406030204" pitchFamily="18" charset="0"/>
                <a:cs typeface="Times New Roman" panose="02020603050405020304" pitchFamily="18" charset="0"/>
              </a:rPr>
              <a:t>mieux</a:t>
            </a:r>
            <a:r>
              <a:rPr lang="en-US" sz="4400" b="1" dirty="0">
                <a:latin typeface="Cambria" panose="02040503050406030204" pitchFamily="18" charset="0"/>
                <a:ea typeface="Cambria" panose="02040503050406030204" pitchFamily="18" charset="0"/>
                <a:cs typeface="Times New Roman" panose="02020603050405020304" pitchFamily="18" charset="0"/>
              </a:rPr>
              <a:t> se </a:t>
            </a:r>
            <a:r>
              <a:rPr lang="en-US" sz="4400" b="1" dirty="0" err="1">
                <a:latin typeface="Cambria" panose="02040503050406030204" pitchFamily="18" charset="0"/>
                <a:ea typeface="Cambria" panose="02040503050406030204" pitchFamily="18" charset="0"/>
                <a:cs typeface="Times New Roman" panose="02020603050405020304" pitchFamily="18" charset="0"/>
              </a:rPr>
              <a:t>préparer</a:t>
            </a:r>
            <a:r>
              <a:rPr lang="en-US" sz="4400" b="1" dirty="0">
                <a:latin typeface="Cambria" panose="02040503050406030204" pitchFamily="18" charset="0"/>
                <a:ea typeface="Cambria" panose="02040503050406030204" pitchFamily="18" charset="0"/>
                <a:cs typeface="Times New Roman" panose="02020603050405020304" pitchFamily="18" charset="0"/>
              </a:rPr>
              <a:t> et à </a:t>
            </a:r>
            <a:r>
              <a:rPr lang="en-US" sz="4400" b="1" dirty="0" err="1">
                <a:latin typeface="Cambria" panose="02040503050406030204" pitchFamily="18" charset="0"/>
                <a:ea typeface="Cambria" panose="02040503050406030204" pitchFamily="18" charset="0"/>
                <a:cs typeface="Times New Roman" panose="02020603050405020304" pitchFamily="18" charset="0"/>
              </a:rPr>
              <a:t>s'adapter</a:t>
            </a:r>
            <a:r>
              <a:rPr lang="en-US" sz="4400" b="1" dirty="0">
                <a:latin typeface="Cambria" panose="02040503050406030204" pitchFamily="18" charset="0"/>
                <a:ea typeface="Cambria" panose="02040503050406030204" pitchFamily="18" charset="0"/>
                <a:cs typeface="Times New Roman" panose="02020603050405020304" pitchFamily="18" charset="0"/>
              </a:rPr>
              <a:t> aux </a:t>
            </a:r>
            <a:r>
              <a:rPr lang="en-US" sz="4400" b="1" dirty="0" err="1">
                <a:latin typeface="Cambria" panose="02040503050406030204" pitchFamily="18" charset="0"/>
                <a:ea typeface="Cambria" panose="02040503050406030204" pitchFamily="18" charset="0"/>
                <a:cs typeface="Times New Roman" panose="02020603050405020304" pitchFamily="18" charset="0"/>
              </a:rPr>
              <a:t>chocs</a:t>
            </a:r>
            <a:r>
              <a:rPr lang="en-US" sz="4400" b="1" dirty="0">
                <a:latin typeface="Cambria" panose="02040503050406030204" pitchFamily="18" charset="0"/>
                <a:ea typeface="Cambria" panose="02040503050406030204" pitchFamily="18" charset="0"/>
                <a:cs typeface="Times New Roman" panose="02020603050405020304" pitchFamily="18" charset="0"/>
              </a:rPr>
              <a:t> </a:t>
            </a:r>
            <a:r>
              <a:rPr lang="en-US" sz="4400" b="1" dirty="0" err="1">
                <a:latin typeface="Cambria" panose="02040503050406030204" pitchFamily="18" charset="0"/>
                <a:ea typeface="Cambria" panose="02040503050406030204" pitchFamily="18" charset="0"/>
                <a:cs typeface="Times New Roman" panose="02020603050405020304" pitchFamily="18" charset="0"/>
              </a:rPr>
              <a:t>climatiques</a:t>
            </a:r>
            <a:r>
              <a:rPr lang="en-US" sz="4400" b="1" dirty="0">
                <a:latin typeface="Cambria" panose="02040503050406030204" pitchFamily="18" charset="0"/>
                <a:ea typeface="Cambria" panose="02040503050406030204" pitchFamily="18" charset="0"/>
                <a:cs typeface="Times New Roman" panose="02020603050405020304" pitchFamily="18" charset="0"/>
              </a:rPr>
              <a:t>.</a:t>
            </a:r>
            <a:endParaRPr lang="fr-FR" sz="4400" b="1" dirty="0">
              <a:latin typeface="Cambria" panose="02040503050406030204" pitchFamily="18" charset="0"/>
              <a:ea typeface="Cambria" panose="02040503050406030204" pitchFamily="18" charset="0"/>
              <a:cs typeface="Times New Roman" panose="02020603050405020304" pitchFamily="18" charset="0"/>
            </a:endParaRPr>
          </a:p>
          <a:p>
            <a:pPr marL="0" indent="0">
              <a:lnSpc>
                <a:spcPct val="170000"/>
              </a:lnSpc>
              <a:buNone/>
            </a:pPr>
            <a:endParaRPr lang="fr-FR" dirty="0"/>
          </a:p>
        </p:txBody>
      </p:sp>
    </p:spTree>
    <p:extLst>
      <p:ext uri="{BB962C8B-B14F-4D97-AF65-F5344CB8AC3E}">
        <p14:creationId xmlns:p14="http://schemas.microsoft.com/office/powerpoint/2010/main" val="96620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75748"/>
          </a:xfrm>
        </p:spPr>
        <p:txBody>
          <a:bodyPr>
            <a:normAutofit/>
          </a:bodyPr>
          <a:lstStyle/>
          <a:p>
            <a:r>
              <a:rPr lang="fr-FR" sz="2800" b="1" dirty="0">
                <a:latin typeface="Cambria" panose="02040503050406030204" pitchFamily="18" charset="0"/>
                <a:ea typeface="Cambria" panose="02040503050406030204" pitchFamily="18" charset="0"/>
              </a:rPr>
              <a:t>3. DÉVELOPPEMENT DU SERVICE 321</a:t>
            </a:r>
          </a:p>
        </p:txBody>
      </p:sp>
      <p:sp>
        <p:nvSpPr>
          <p:cNvPr id="3" name="Espace réservé du contenu 2"/>
          <p:cNvSpPr>
            <a:spLocks noGrp="1"/>
          </p:cNvSpPr>
          <p:nvPr>
            <p:ph idx="1"/>
          </p:nvPr>
        </p:nvSpPr>
        <p:spPr>
          <a:xfrm>
            <a:off x="457201" y="1440873"/>
            <a:ext cx="11499272" cy="5237018"/>
          </a:xfrm>
        </p:spPr>
        <p:txBody>
          <a:bodyPr>
            <a:normAutofit/>
          </a:bodyPr>
          <a:lstStyle/>
          <a:p>
            <a:pPr marL="0" indent="0" algn="just">
              <a:lnSpc>
                <a:spcPct val="150000"/>
              </a:lnSpc>
              <a:spcAft>
                <a:spcPts val="0"/>
              </a:spcAft>
              <a:buNone/>
            </a:pPr>
            <a:r>
              <a:rPr lang="fr-FR" dirty="0">
                <a:latin typeface="Arial Narrow" panose="020B0606020202030204" pitchFamily="34" charset="0"/>
                <a:ea typeface="Times New Roman" panose="02020603050405020304" pitchFamily="18" charset="0"/>
              </a:rPr>
              <a:t>Dans le but d'améliorer l'accès des agriculteurs à des services d'information et de conseils agricoles, ABAC en collaboration avec la DGPV envisage renforcer le contenu du service de messagerie vocale interactive (ligne téléphonique nationale d'assistance aux agriculteurs), un service fournissant des informations agricoles. </a:t>
            </a:r>
            <a:endParaRPr lang="fr-FR" dirty="0">
              <a:latin typeface="Times New Roman" panose="02020603050405020304" pitchFamily="18" charset="0"/>
              <a:ea typeface="Times New Roman" panose="02020603050405020304" pitchFamily="18" charset="0"/>
            </a:endParaRPr>
          </a:p>
          <a:p>
            <a:pPr marL="0" indent="0" algn="just">
              <a:lnSpc>
                <a:spcPct val="150000"/>
              </a:lnSpc>
              <a:spcAft>
                <a:spcPts val="0"/>
              </a:spcAft>
              <a:buNone/>
            </a:pP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4454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8360695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4320" y="-18257"/>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a:xfrm>
            <a:off x="2964930" y="5514181"/>
            <a:ext cx="643078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t>Merci pour votre aimable attention!!!</a:t>
            </a:r>
          </a:p>
        </p:txBody>
      </p:sp>
    </p:spTree>
    <p:extLst>
      <p:ext uri="{BB962C8B-B14F-4D97-AF65-F5344CB8AC3E}">
        <p14:creationId xmlns:p14="http://schemas.microsoft.com/office/powerpoint/2010/main" val="11961227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760141"/>
            <a:ext cx="10515600" cy="535531"/>
          </a:xfrm>
          <a:prstGeom prst="rect">
            <a:avLst/>
          </a:prstGeom>
        </p:spPr>
        <p:txBody>
          <a:bodyPr wrap="square">
            <a:spAutoFit/>
          </a:bodyPr>
          <a:lstStyle/>
          <a:p>
            <a:pPr algn="ctr" eaLnBrk="1" fontAlgn="auto" hangingPunct="1">
              <a:spcAft>
                <a:spcPts val="0"/>
              </a:spcAft>
              <a:buFont typeface="Wingdings" panose="05000000000000000000" pitchFamily="2" charset="2"/>
              <a:buNone/>
              <a:defRPr/>
            </a:pPr>
            <a:r>
              <a:rPr lang="en-US" sz="3200" b="1" dirty="0">
                <a:solidFill>
                  <a:srgbClr val="0000FF"/>
                </a:solidFill>
              </a:rPr>
              <a:t>3. PARTENAIRES DE MISE EN OEUVRE DU PROJET</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758830846"/>
              </p:ext>
            </p:extLst>
          </p:nvPr>
        </p:nvGraphicFramePr>
        <p:xfrm>
          <a:off x="838200" y="1551709"/>
          <a:ext cx="10515600" cy="4625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815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1825625"/>
            <a:ext cx="11187545" cy="4351338"/>
          </a:xfrm>
        </p:spPr>
        <p:txBody>
          <a:bodyPr>
            <a:normAutofit fontScale="92500"/>
          </a:bodyPr>
          <a:lstStyle/>
          <a:p>
            <a:pPr algn="just">
              <a:lnSpc>
                <a:spcPct val="100000"/>
              </a:lnSpc>
              <a:buFont typeface="Wingdings" panose="05000000000000000000" pitchFamily="2" charset="2"/>
              <a:buChar char="ü"/>
              <a:defRPr/>
            </a:pPr>
            <a:r>
              <a:rPr lang="fr-FR" dirty="0">
                <a:solidFill>
                  <a:schemeClr val="tx1">
                    <a:lumMod val="75000"/>
                    <a:lumOff val="25000"/>
                  </a:schemeClr>
                </a:solidFill>
              </a:rPr>
              <a:t>Les producteurs agricoles</a:t>
            </a:r>
          </a:p>
          <a:p>
            <a:pPr algn="just">
              <a:lnSpc>
                <a:spcPct val="100000"/>
              </a:lnSpc>
              <a:buFont typeface="Wingdings" panose="05000000000000000000" pitchFamily="2" charset="2"/>
              <a:buChar char="ü"/>
              <a:defRPr/>
            </a:pPr>
            <a:r>
              <a:rPr lang="fr-FR" dirty="0">
                <a:solidFill>
                  <a:schemeClr val="tx1">
                    <a:lumMod val="75000"/>
                    <a:lumOff val="25000"/>
                  </a:schemeClr>
                </a:solidFill>
              </a:rPr>
              <a:t>Les associations et faitières de producteurs</a:t>
            </a:r>
          </a:p>
          <a:p>
            <a:pPr algn="just">
              <a:lnSpc>
                <a:spcPct val="100000"/>
              </a:lnSpc>
              <a:buFont typeface="Wingdings" panose="05000000000000000000" pitchFamily="2" charset="2"/>
              <a:buChar char="ü"/>
              <a:defRPr/>
            </a:pPr>
            <a:r>
              <a:rPr lang="fr-FR" dirty="0">
                <a:solidFill>
                  <a:schemeClr val="tx1">
                    <a:lumMod val="75000"/>
                    <a:lumOff val="25000"/>
                  </a:schemeClr>
                </a:solidFill>
              </a:rPr>
              <a:t>Les commerçants, les transformateurs, </a:t>
            </a:r>
          </a:p>
          <a:p>
            <a:pPr algn="just">
              <a:lnSpc>
                <a:spcPct val="100000"/>
              </a:lnSpc>
              <a:buFont typeface="Wingdings" panose="05000000000000000000" pitchFamily="2" charset="2"/>
              <a:buChar char="ü"/>
              <a:defRPr/>
            </a:pPr>
            <a:r>
              <a:rPr lang="fr-FR" dirty="0">
                <a:solidFill>
                  <a:schemeClr val="tx1">
                    <a:lumMod val="75000"/>
                    <a:lumOff val="25000"/>
                  </a:schemeClr>
                </a:solidFill>
              </a:rPr>
              <a:t>les services de vulgarisation agricole</a:t>
            </a:r>
          </a:p>
          <a:p>
            <a:pPr algn="just">
              <a:lnSpc>
                <a:spcPct val="100000"/>
              </a:lnSpc>
              <a:buFont typeface="Wingdings" panose="05000000000000000000" pitchFamily="2" charset="2"/>
              <a:buChar char="ü"/>
              <a:defRPr/>
            </a:pPr>
            <a:r>
              <a:rPr lang="fr-FR" dirty="0">
                <a:solidFill>
                  <a:schemeClr val="tx1">
                    <a:lumMod val="75000"/>
                    <a:lumOff val="25000"/>
                  </a:schemeClr>
                </a:solidFill>
              </a:rPr>
              <a:t>Le lycée professionnelle agricole de Bingo.</a:t>
            </a:r>
          </a:p>
          <a:p>
            <a:pPr marL="0" indent="0" algn="just">
              <a:lnSpc>
                <a:spcPct val="170000"/>
              </a:lnSpc>
              <a:buNone/>
              <a:defRPr/>
            </a:pPr>
            <a:r>
              <a:rPr lang="fr-FR" b="1" dirty="0"/>
              <a:t>5. LE PARTENAIRE FINANCIER</a:t>
            </a:r>
          </a:p>
          <a:p>
            <a:pPr marL="0" indent="0" algn="just">
              <a:lnSpc>
                <a:spcPct val="170000"/>
              </a:lnSpc>
              <a:buNone/>
              <a:defRPr/>
            </a:pPr>
            <a:r>
              <a:rPr lang="fr-FR" dirty="0">
                <a:solidFill>
                  <a:schemeClr val="tx1">
                    <a:lumMod val="75000"/>
                    <a:lumOff val="25000"/>
                  </a:schemeClr>
                </a:solidFill>
              </a:rPr>
              <a:t>Le projet a été financé par l’Alliance pour </a:t>
            </a:r>
            <a:r>
              <a:rPr lang="fr-FR" dirty="0"/>
              <a:t>une</a:t>
            </a:r>
            <a:r>
              <a:rPr lang="fr-FR" dirty="0">
                <a:solidFill>
                  <a:srgbClr val="00B050"/>
                </a:solidFill>
              </a:rPr>
              <a:t> </a:t>
            </a:r>
            <a:r>
              <a:rPr lang="fr-FR" dirty="0">
                <a:solidFill>
                  <a:schemeClr val="tx1">
                    <a:lumMod val="75000"/>
                    <a:lumOff val="25000"/>
                  </a:schemeClr>
                </a:solidFill>
              </a:rPr>
              <a:t>Révolution verte en Afrique (AGRA)</a:t>
            </a:r>
          </a:p>
          <a:p>
            <a:endParaRPr lang="fr-FR" dirty="0"/>
          </a:p>
        </p:txBody>
      </p:sp>
      <p:sp>
        <p:nvSpPr>
          <p:cNvPr id="5" name="Titre 4"/>
          <p:cNvSpPr>
            <a:spLocks noGrp="1"/>
          </p:cNvSpPr>
          <p:nvPr>
            <p:ph type="title"/>
          </p:nvPr>
        </p:nvSpPr>
        <p:spPr>
          <a:xfrm>
            <a:off x="838200" y="815540"/>
            <a:ext cx="2903359" cy="424732"/>
          </a:xfrm>
          <a:prstGeom prst="rect">
            <a:avLst/>
          </a:prstGeom>
        </p:spPr>
        <p:txBody>
          <a:bodyPr wrap="none">
            <a:spAutoFit/>
          </a:bodyPr>
          <a:lstStyle/>
          <a:p>
            <a:pPr lvl="0">
              <a:spcBef>
                <a:spcPct val="0"/>
              </a:spcBef>
              <a:defRPr/>
            </a:pPr>
            <a:r>
              <a:rPr lang="fr-FR" sz="2400" b="1" dirty="0">
                <a:latin typeface="Arial" panose="020B0604020202020204" pitchFamily="34" charset="0"/>
              </a:rPr>
              <a:t>4. BENEFICIAIRES</a:t>
            </a:r>
          </a:p>
        </p:txBody>
      </p:sp>
    </p:spTree>
    <p:extLst>
      <p:ext uri="{BB962C8B-B14F-4D97-AF65-F5344CB8AC3E}">
        <p14:creationId xmlns:p14="http://schemas.microsoft.com/office/powerpoint/2010/main" val="159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78872"/>
            <a:ext cx="10515600" cy="554183"/>
          </a:xfrm>
        </p:spPr>
        <p:txBody>
          <a:bodyPr>
            <a:normAutofit fontScale="90000"/>
          </a:bodyPr>
          <a:lstStyle/>
          <a:p>
            <a:pPr lvl="0" defTabSz="685800">
              <a:spcBef>
                <a:spcPts val="750"/>
              </a:spcBef>
              <a:defRPr/>
            </a:pPr>
            <a:br>
              <a:rPr lang="fr-FR" sz="5400" b="1" dirty="0">
                <a:solidFill>
                  <a:srgbClr val="0000FF"/>
                </a:solidFill>
                <a:latin typeface="Calibri" panose="020F0502020204030204"/>
                <a:ea typeface="+mn-ea"/>
                <a:cs typeface="+mn-cs"/>
              </a:rPr>
            </a:br>
            <a:r>
              <a:rPr lang="fr-FR" sz="3100" b="1" dirty="0">
                <a:solidFill>
                  <a:srgbClr val="0000FF"/>
                </a:solidFill>
                <a:latin typeface="Calibri" panose="020F0502020204030204"/>
                <a:ea typeface="+mn-ea"/>
                <a:cs typeface="+mn-cs"/>
              </a:rPr>
              <a:t>II. LES RAISONS D’UTILISATION DES SOLUTIONS TIC</a:t>
            </a:r>
            <a:br>
              <a:rPr lang="fr-FR" sz="5400" b="1" dirty="0">
                <a:solidFill>
                  <a:srgbClr val="0000FF"/>
                </a:solidFill>
                <a:latin typeface="Calibri" panose="020F0502020204030204"/>
                <a:ea typeface="+mn-ea"/>
                <a:cs typeface="+mn-cs"/>
              </a:rPr>
            </a:br>
            <a:endParaRPr lang="fr-FR" dirty="0"/>
          </a:p>
        </p:txBody>
      </p:sp>
      <p:sp>
        <p:nvSpPr>
          <p:cNvPr id="3" name="Espace réservé du contenu 2"/>
          <p:cNvSpPr>
            <a:spLocks noGrp="1"/>
          </p:cNvSpPr>
          <p:nvPr>
            <p:ph idx="1"/>
          </p:nvPr>
        </p:nvSpPr>
        <p:spPr>
          <a:xfrm>
            <a:off x="838200" y="1357745"/>
            <a:ext cx="10515600" cy="4819218"/>
          </a:xfrm>
        </p:spPr>
        <p:txBody>
          <a:bodyPr>
            <a:normAutofit/>
          </a:bodyPr>
          <a:lstStyle/>
          <a:p>
            <a:pPr>
              <a:buFont typeface="Wingdings" panose="05000000000000000000" pitchFamily="2" charset="2"/>
              <a:buChar char="q"/>
            </a:pPr>
            <a:r>
              <a:rPr lang="fr-FR" dirty="0"/>
              <a:t>permette de générer l’information et de la partager en un lap de temps;</a:t>
            </a:r>
          </a:p>
          <a:p>
            <a:pPr>
              <a:buFont typeface="Wingdings" panose="05000000000000000000" pitchFamily="2" charset="2"/>
              <a:buChar char="q"/>
            </a:pPr>
            <a:r>
              <a:rPr lang="fr-FR" dirty="0"/>
              <a:t>Permette de gérer les risques agricoles et l’adaptation face au climat;</a:t>
            </a:r>
          </a:p>
          <a:p>
            <a:pPr>
              <a:buFont typeface="Wingdings" panose="05000000000000000000" pitchFamily="2" charset="2"/>
              <a:buChar char="q"/>
            </a:pPr>
            <a:r>
              <a:rPr lang="fr-FR" dirty="0"/>
              <a:t>Permette de diffuser auprès des agriculteurs et obtenir de ces derniers de l’information concernant l’agriculture intelligente face au climat;</a:t>
            </a:r>
          </a:p>
          <a:p>
            <a:pPr>
              <a:buFont typeface="Wingdings" panose="05000000000000000000" pitchFamily="2" charset="2"/>
              <a:buChar char="q"/>
            </a:pPr>
            <a:r>
              <a:rPr lang="fr-FR" dirty="0"/>
              <a:t>Permette de rendre les pratiques agricoles plus respectueuses de l’environnement.</a:t>
            </a:r>
          </a:p>
        </p:txBody>
      </p:sp>
    </p:spTree>
    <p:extLst>
      <p:ext uri="{BB962C8B-B14F-4D97-AF65-F5344CB8AC3E}">
        <p14:creationId xmlns:p14="http://schemas.microsoft.com/office/powerpoint/2010/main" val="138452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solidFill>
                  <a:srgbClr val="0070C0"/>
                </a:solidFill>
                <a:latin typeface="Cambria" panose="02040503050406030204" pitchFamily="18" charset="0"/>
                <a:ea typeface="Cambria" panose="02040503050406030204" pitchFamily="18" charset="0"/>
              </a:rPr>
              <a:t>1. TIC ET COLLECTE DE DONNÉES</a:t>
            </a:r>
          </a:p>
        </p:txBody>
      </p:sp>
      <p:sp>
        <p:nvSpPr>
          <p:cNvPr id="3" name="Espace réservé du contenu 2"/>
          <p:cNvSpPr>
            <a:spLocks noGrp="1"/>
          </p:cNvSpPr>
          <p:nvPr>
            <p:ph idx="1"/>
          </p:nvPr>
        </p:nvSpPr>
        <p:spPr>
          <a:xfrm>
            <a:off x="263236" y="1524000"/>
            <a:ext cx="11222182" cy="4973781"/>
          </a:xfrm>
        </p:spPr>
        <p:txBody>
          <a:bodyPr>
            <a:normAutofit/>
          </a:bodyPr>
          <a:lstStyle/>
          <a:p>
            <a:pPr marL="0" indent="0">
              <a:lnSpc>
                <a:spcPct val="150000"/>
              </a:lnSpc>
              <a:buNone/>
            </a:pPr>
            <a:r>
              <a:rPr lang="fr-FR" dirty="0">
                <a:latin typeface="Cambria" panose="02040503050406030204" pitchFamily="18" charset="0"/>
                <a:ea typeface="Cambria" panose="02040503050406030204" pitchFamily="18" charset="0"/>
              </a:rPr>
              <a:t>Dans le cadre du Projet AGRA, certaines données ont été collectées à base des </a:t>
            </a:r>
            <a:r>
              <a:rPr lang="fr-FR" dirty="0" err="1">
                <a:latin typeface="Cambria" panose="02040503050406030204" pitchFamily="18" charset="0"/>
                <a:ea typeface="Cambria" panose="02040503050406030204" pitchFamily="18" charset="0"/>
              </a:rPr>
              <a:t>TICs</a:t>
            </a:r>
            <a:r>
              <a:rPr lang="fr-FR" dirty="0">
                <a:latin typeface="Cambria" panose="02040503050406030204" pitchFamily="18" charset="0"/>
                <a:ea typeface="Cambria" panose="02040503050406030204" pitchFamily="18" charset="0"/>
              </a:rPr>
              <a:t>. ODK </a:t>
            </a:r>
            <a:r>
              <a:rPr lang="fr-FR" dirty="0" err="1">
                <a:latin typeface="Cambria" panose="02040503050406030204" pitchFamily="18" charset="0"/>
                <a:ea typeface="Cambria" panose="02040503050406030204" pitchFamily="18" charset="0"/>
              </a:rPr>
              <a:t>Collect</a:t>
            </a:r>
            <a:r>
              <a:rPr lang="fr-FR" dirty="0">
                <a:latin typeface="Cambria" panose="02040503050406030204" pitchFamily="18" charset="0"/>
                <a:ea typeface="Cambria" panose="02040503050406030204" pitchFamily="18" charset="0"/>
              </a:rPr>
              <a:t> a été utilisé comme système. Des fiches de collecte  des données ont été paramétrées sur toutes les activités du projet et exportées sur les tablettes pour collecter des informations, et capitaliser ensuite sur le serveur pour être analysées et élaborer les rapports sur le niveau des indicateurs du projet. </a:t>
            </a:r>
          </a:p>
        </p:txBody>
      </p:sp>
    </p:spTree>
    <p:extLst>
      <p:ext uri="{BB962C8B-B14F-4D97-AF65-F5344CB8AC3E}">
        <p14:creationId xmlns:p14="http://schemas.microsoft.com/office/powerpoint/2010/main" val="118812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solidFill>
                  <a:srgbClr val="0070C0"/>
                </a:solidFill>
                <a:latin typeface="Cambria" panose="02040503050406030204" pitchFamily="18" charset="0"/>
                <a:ea typeface="Cambria" panose="02040503050406030204" pitchFamily="18" charset="0"/>
              </a:rPr>
              <a:t>1. TIC ET COLLECTE DE DONNÉES (Suite)</a:t>
            </a:r>
            <a:endParaRPr lang="fr-FR" dirty="0">
              <a:solidFill>
                <a:srgbClr val="0070C0"/>
              </a:solidFill>
            </a:endParaRPr>
          </a:p>
        </p:txBody>
      </p:sp>
      <p:sp>
        <p:nvSpPr>
          <p:cNvPr id="3" name="Espace réservé du contenu 2"/>
          <p:cNvSpPr>
            <a:spLocks noGrp="1"/>
          </p:cNvSpPr>
          <p:nvPr>
            <p:ph idx="1"/>
          </p:nvPr>
        </p:nvSpPr>
        <p:spPr/>
        <p:txBody>
          <a:bodyPr>
            <a:normAutofit/>
          </a:bodyPr>
          <a:lstStyle/>
          <a:p>
            <a:pPr marL="0" lvl="0" indent="0">
              <a:lnSpc>
                <a:spcPct val="150000"/>
              </a:lnSpc>
              <a:buNone/>
            </a:pPr>
            <a:r>
              <a:rPr lang="fr-FR" dirty="0">
                <a:solidFill>
                  <a:prstClr val="black"/>
                </a:solidFill>
                <a:latin typeface="Cambria" panose="02040503050406030204" pitchFamily="18" charset="0"/>
                <a:ea typeface="Cambria" panose="02040503050406030204" pitchFamily="18" charset="0"/>
              </a:rPr>
              <a:t>Par exemple, le système a permis de collecter et analyser des données sur 127 parcelles de démonstrations mis en place par les animateurs endogènes. Grâce au SIG, l’emplacement des parcelles de démonstrations ont été ensuite projetées sur la carte à travers les coordonnées GPS. D’où un impact positif des TIC dans la collecte des données de qualité, à moindre coût et à temps. </a:t>
            </a:r>
          </a:p>
        </p:txBody>
      </p:sp>
    </p:spTree>
    <p:extLst>
      <p:ext uri="{BB962C8B-B14F-4D97-AF65-F5344CB8AC3E}">
        <p14:creationId xmlns:p14="http://schemas.microsoft.com/office/powerpoint/2010/main" val="231918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3">
                                            <p:txEl>
                                              <p:pRg st="0" end="0"/>
                                            </p:txEl>
                                          </p:spTgt>
                                        </p:tgtEl>
                                      </p:cBhvr>
                                    </p:animEffect>
                                    <p:animScale>
                                      <p:cBhvr>
                                        <p:cTn id="14"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C:\Users\HP\Documents\SERE\ABAC\SE\Année 2015\AGRA\RAPPORTS\Année 2015\Photos\Formations\Formation mobile Yampukri\Formation_ABAC_FNZ_Mobile\20150826_11544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900" y="2040356"/>
            <a:ext cx="4947212" cy="3535985"/>
          </a:xfrm>
          <a:prstGeom prst="rect">
            <a:avLst/>
          </a:prstGeom>
          <a:noFill/>
          <a:ln>
            <a:noFill/>
          </a:ln>
        </p:spPr>
      </p:pic>
      <p:sp>
        <p:nvSpPr>
          <p:cNvPr id="22530" name="Title 1"/>
          <p:cNvSpPr>
            <a:spLocks noGrp="1"/>
          </p:cNvSpPr>
          <p:nvPr>
            <p:ph type="title"/>
          </p:nvPr>
        </p:nvSpPr>
        <p:spPr>
          <a:xfrm>
            <a:off x="168369" y="376924"/>
            <a:ext cx="7405689" cy="514437"/>
          </a:xfrm>
        </p:spPr>
        <p:txBody>
          <a:bodyPr>
            <a:normAutofit fontScale="90000"/>
          </a:bodyPr>
          <a:lstStyle/>
          <a:p>
            <a:pPr algn="ctr"/>
            <a:r>
              <a:rPr lang="fr-FR" sz="3200" b="1" dirty="0">
                <a:solidFill>
                  <a:srgbClr val="FF0000"/>
                </a:solidFill>
                <a:effectLst>
                  <a:outerShdw blurRad="38100" dist="38100" dir="2700000" algn="tl">
                    <a:srgbClr val="000000">
                      <a:alpha val="43137"/>
                    </a:srgbClr>
                  </a:outerShdw>
                </a:effectLst>
              </a:rPr>
              <a:t>2. Pourquoi l’approche e-vulgarisation ?</a:t>
            </a:r>
            <a:endParaRPr lang="fr-FR" altLang="fr-FR" sz="3200" b="1" dirty="0">
              <a:solidFill>
                <a:srgbClr val="FF0000"/>
              </a:solidFill>
            </a:endParaRPr>
          </a:p>
        </p:txBody>
      </p:sp>
      <p:grpSp>
        <p:nvGrpSpPr>
          <p:cNvPr id="22531" name="Group 6"/>
          <p:cNvGrpSpPr>
            <a:grpSpLocks/>
          </p:cNvGrpSpPr>
          <p:nvPr/>
        </p:nvGrpSpPr>
        <p:grpSpPr bwMode="auto">
          <a:xfrm>
            <a:off x="33809" y="1105313"/>
            <a:ext cx="3990897" cy="1852844"/>
            <a:chOff x="535759" y="3307632"/>
            <a:chExt cx="2545033" cy="1991972"/>
          </a:xfrm>
        </p:grpSpPr>
        <p:sp>
          <p:nvSpPr>
            <p:cNvPr id="22542" name="Title 1"/>
            <p:cNvSpPr txBox="1">
              <a:spLocks/>
            </p:cNvSpPr>
            <p:nvPr/>
          </p:nvSpPr>
          <p:spPr bwMode="auto">
            <a:xfrm>
              <a:off x="535759" y="4003460"/>
              <a:ext cx="249978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sz="2400" dirty="0">
                  <a:latin typeface="Cambria" panose="02040503050406030204" pitchFamily="18" charset="0"/>
                </a:rPr>
                <a:t>Besoins énormes en terme d’informations</a:t>
              </a:r>
              <a:endParaRPr lang="fr-FR" altLang="fr-FR" sz="2400" dirty="0">
                <a:latin typeface="Calibri (en tetes)"/>
              </a:endParaRPr>
            </a:p>
          </p:txBody>
        </p:sp>
        <p:sp>
          <p:nvSpPr>
            <p:cNvPr id="6" name="TextBox 5"/>
            <p:cNvSpPr txBox="1"/>
            <p:nvPr/>
          </p:nvSpPr>
          <p:spPr>
            <a:xfrm>
              <a:off x="632520" y="3307632"/>
              <a:ext cx="2448272" cy="681458"/>
            </a:xfrm>
            <a:prstGeom prst="rect">
              <a:avLst/>
            </a:prstGeom>
            <a:solidFill>
              <a:schemeClr val="accent5">
                <a:lumMod val="20000"/>
                <a:lumOff val="80000"/>
              </a:schemeClr>
            </a:solidFill>
          </p:spPr>
          <p:txBody>
            <a:bodyPr>
              <a:spAutoFit/>
            </a:bodyPr>
            <a:lstStyle/>
            <a:p>
              <a:pPr algn="ctr">
                <a:defRPr/>
              </a:pPr>
              <a:r>
                <a:rPr lang="fr-FR" sz="3200" b="1" dirty="0">
                  <a:solidFill>
                    <a:srgbClr val="7030A0"/>
                  </a:solidFill>
                  <a:latin typeface="+mj-lt"/>
                </a:rPr>
                <a:t>Producteurs</a:t>
              </a:r>
            </a:p>
          </p:txBody>
        </p:sp>
      </p:grpSp>
      <p:grpSp>
        <p:nvGrpSpPr>
          <p:cNvPr id="22532" name="Group 7"/>
          <p:cNvGrpSpPr>
            <a:grpSpLocks/>
          </p:cNvGrpSpPr>
          <p:nvPr/>
        </p:nvGrpSpPr>
        <p:grpSpPr bwMode="auto">
          <a:xfrm>
            <a:off x="9267798" y="1518094"/>
            <a:ext cx="2749550" cy="1778000"/>
            <a:chOff x="632520" y="3284984"/>
            <a:chExt cx="2628292" cy="1777553"/>
          </a:xfrm>
        </p:grpSpPr>
        <p:sp>
          <p:nvSpPr>
            <p:cNvPr id="22540" name="Title 1"/>
            <p:cNvSpPr txBox="1">
              <a:spLocks/>
            </p:cNvSpPr>
            <p:nvPr/>
          </p:nvSpPr>
          <p:spPr bwMode="auto">
            <a:xfrm>
              <a:off x="893788" y="3766393"/>
              <a:ext cx="236702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2400" dirty="0">
                  <a:latin typeface="Cambria" panose="02040503050406030204" pitchFamily="18" charset="0"/>
                </a:rPr>
                <a:t>Ne savent pas où acheter</a:t>
              </a:r>
            </a:p>
          </p:txBody>
        </p:sp>
        <p:sp>
          <p:nvSpPr>
            <p:cNvPr id="10" name="TextBox 9"/>
            <p:cNvSpPr txBox="1"/>
            <p:nvPr/>
          </p:nvSpPr>
          <p:spPr>
            <a:xfrm>
              <a:off x="632520" y="3284984"/>
              <a:ext cx="2628292" cy="584053"/>
            </a:xfrm>
            <a:prstGeom prst="rect">
              <a:avLst/>
            </a:prstGeom>
            <a:solidFill>
              <a:schemeClr val="accent5">
                <a:lumMod val="20000"/>
                <a:lumOff val="80000"/>
              </a:schemeClr>
            </a:solidFill>
          </p:spPr>
          <p:txBody>
            <a:bodyPr>
              <a:spAutoFit/>
            </a:bodyPr>
            <a:lstStyle/>
            <a:p>
              <a:pPr algn="ctr">
                <a:defRPr/>
              </a:pPr>
              <a:r>
                <a:rPr lang="fr-FR" sz="3200" b="1" dirty="0">
                  <a:solidFill>
                    <a:srgbClr val="7030A0"/>
                  </a:solidFill>
                  <a:latin typeface="+mj-lt"/>
                </a:rPr>
                <a:t>Commerçants</a:t>
              </a:r>
            </a:p>
          </p:txBody>
        </p:sp>
      </p:grpSp>
      <p:grpSp>
        <p:nvGrpSpPr>
          <p:cNvPr id="22533" name="Group 10"/>
          <p:cNvGrpSpPr>
            <a:grpSpLocks/>
          </p:cNvGrpSpPr>
          <p:nvPr/>
        </p:nvGrpSpPr>
        <p:grpSpPr bwMode="auto">
          <a:xfrm>
            <a:off x="75080" y="3081451"/>
            <a:ext cx="3837405" cy="2030433"/>
            <a:chOff x="632520" y="3284985"/>
            <a:chExt cx="3015212" cy="1527886"/>
          </a:xfrm>
        </p:grpSpPr>
        <p:sp>
          <p:nvSpPr>
            <p:cNvPr id="22538" name="Title 1"/>
            <p:cNvSpPr txBox="1">
              <a:spLocks/>
            </p:cNvSpPr>
            <p:nvPr/>
          </p:nvSpPr>
          <p:spPr bwMode="auto">
            <a:xfrm>
              <a:off x="812656" y="3728293"/>
              <a:ext cx="2835076" cy="10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2400" dirty="0">
                  <a:latin typeface="Cambria" panose="02040503050406030204" pitchFamily="18" charset="0"/>
                </a:rPr>
                <a:t>Difficultés de prévoir leurs approvisionnements</a:t>
              </a:r>
            </a:p>
          </p:txBody>
        </p:sp>
        <p:sp>
          <p:nvSpPr>
            <p:cNvPr id="13" name="TextBox 12"/>
            <p:cNvSpPr txBox="1"/>
            <p:nvPr/>
          </p:nvSpPr>
          <p:spPr>
            <a:xfrm>
              <a:off x="632520" y="3284985"/>
              <a:ext cx="2943923" cy="465202"/>
            </a:xfrm>
            <a:prstGeom prst="rect">
              <a:avLst/>
            </a:prstGeom>
            <a:solidFill>
              <a:schemeClr val="accent5">
                <a:lumMod val="20000"/>
                <a:lumOff val="80000"/>
              </a:schemeClr>
            </a:solidFill>
          </p:spPr>
          <p:txBody>
            <a:bodyPr>
              <a:spAutoFit/>
            </a:bodyPr>
            <a:lstStyle/>
            <a:p>
              <a:pPr algn="ctr">
                <a:defRPr/>
              </a:pPr>
              <a:r>
                <a:rPr lang="fr-FR" sz="3200" b="1" dirty="0">
                  <a:solidFill>
                    <a:srgbClr val="7030A0"/>
                  </a:solidFill>
                  <a:latin typeface="+mj-lt"/>
                </a:rPr>
                <a:t>Transformateurs</a:t>
              </a:r>
            </a:p>
          </p:txBody>
        </p:sp>
      </p:grpSp>
      <p:grpSp>
        <p:nvGrpSpPr>
          <p:cNvPr id="22534" name="Group 13"/>
          <p:cNvGrpSpPr>
            <a:grpSpLocks/>
          </p:cNvGrpSpPr>
          <p:nvPr/>
        </p:nvGrpSpPr>
        <p:grpSpPr bwMode="auto">
          <a:xfrm>
            <a:off x="9128196" y="3600404"/>
            <a:ext cx="3014093" cy="2184400"/>
            <a:chOff x="179175" y="3284985"/>
            <a:chExt cx="3549689" cy="1739452"/>
          </a:xfrm>
        </p:grpSpPr>
        <p:sp>
          <p:nvSpPr>
            <p:cNvPr id="22536" name="Title 1"/>
            <p:cNvSpPr txBox="1">
              <a:spLocks/>
            </p:cNvSpPr>
            <p:nvPr/>
          </p:nvSpPr>
          <p:spPr bwMode="auto">
            <a:xfrm>
              <a:off x="179175" y="3728293"/>
              <a:ext cx="354968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sz="2400" dirty="0">
                  <a:latin typeface="Cambria" panose="02040503050406030204" pitchFamily="18" charset="0"/>
                </a:rPr>
                <a:t>Insuffisance des budgets affectés à la vulgarisation agricole</a:t>
              </a:r>
              <a:endParaRPr lang="fr-FR" altLang="fr-FR" sz="2400" dirty="0">
                <a:latin typeface="Calibri (en tetes)"/>
              </a:endParaRPr>
            </a:p>
          </p:txBody>
        </p:sp>
        <p:sp>
          <p:nvSpPr>
            <p:cNvPr id="16" name="TextBox 15"/>
            <p:cNvSpPr txBox="1"/>
            <p:nvPr/>
          </p:nvSpPr>
          <p:spPr>
            <a:xfrm>
              <a:off x="208618" y="3284985"/>
              <a:ext cx="3452029" cy="465202"/>
            </a:xfrm>
            <a:prstGeom prst="rect">
              <a:avLst/>
            </a:prstGeom>
            <a:solidFill>
              <a:schemeClr val="accent5">
                <a:lumMod val="20000"/>
                <a:lumOff val="80000"/>
              </a:schemeClr>
            </a:solidFill>
          </p:spPr>
          <p:txBody>
            <a:bodyPr wrap="square">
              <a:spAutoFit/>
            </a:bodyPr>
            <a:lstStyle/>
            <a:p>
              <a:pPr algn="ctr">
                <a:defRPr/>
              </a:pPr>
              <a:r>
                <a:rPr lang="fr-FR" sz="3200" b="1" dirty="0">
                  <a:solidFill>
                    <a:srgbClr val="7030A0"/>
                  </a:solidFill>
                  <a:latin typeface="+mj-lt"/>
                </a:rPr>
                <a:t>Gouvernements</a:t>
              </a:r>
            </a:p>
          </p:txBody>
        </p:sp>
      </p:grpSp>
      <p:sp>
        <p:nvSpPr>
          <p:cNvPr id="2" name="Rectangle 1"/>
          <p:cNvSpPr/>
          <p:nvPr/>
        </p:nvSpPr>
        <p:spPr>
          <a:xfrm>
            <a:off x="89938" y="5894339"/>
            <a:ext cx="4005962" cy="830997"/>
          </a:xfrm>
          <a:prstGeom prst="rect">
            <a:avLst/>
          </a:prstGeom>
        </p:spPr>
        <p:txBody>
          <a:bodyPr wrap="square">
            <a:spAutoFit/>
          </a:bodyPr>
          <a:lstStyle/>
          <a:p>
            <a:pPr lvl="0"/>
            <a:r>
              <a:rPr lang="fr-FR" sz="2400" dirty="0">
                <a:latin typeface="Cambria" panose="02040503050406030204" pitchFamily="18" charset="0"/>
              </a:rPr>
              <a:t>Coût élevé des approches de sensibilisation utilisées</a:t>
            </a:r>
          </a:p>
        </p:txBody>
      </p:sp>
      <p:sp>
        <p:nvSpPr>
          <p:cNvPr id="17" name="TextBox 15"/>
          <p:cNvSpPr txBox="1"/>
          <p:nvPr/>
        </p:nvSpPr>
        <p:spPr bwMode="auto">
          <a:xfrm>
            <a:off x="114593" y="5131653"/>
            <a:ext cx="3839165" cy="584200"/>
          </a:xfrm>
          <a:prstGeom prst="rect">
            <a:avLst/>
          </a:prstGeom>
          <a:solidFill>
            <a:schemeClr val="accent5">
              <a:lumMod val="20000"/>
              <a:lumOff val="80000"/>
            </a:schemeClr>
          </a:solidFill>
        </p:spPr>
        <p:txBody>
          <a:bodyPr wrap="square">
            <a:spAutoFit/>
          </a:bodyPr>
          <a:lstStyle/>
          <a:p>
            <a:pPr algn="ctr">
              <a:defRPr/>
            </a:pPr>
            <a:r>
              <a:rPr lang="fr-FR" sz="3200" b="1" dirty="0">
                <a:solidFill>
                  <a:srgbClr val="7030A0"/>
                </a:solidFill>
                <a:latin typeface="+mj-lt"/>
              </a:rPr>
              <a:t>Partenaires privé</a:t>
            </a:r>
          </a:p>
        </p:txBody>
      </p:sp>
      <p:sp>
        <p:nvSpPr>
          <p:cNvPr id="19" name="Rectangle 18"/>
          <p:cNvSpPr/>
          <p:nvPr/>
        </p:nvSpPr>
        <p:spPr>
          <a:xfrm>
            <a:off x="4435523" y="5960942"/>
            <a:ext cx="7117801" cy="830997"/>
          </a:xfrm>
          <a:prstGeom prst="rect">
            <a:avLst/>
          </a:prstGeom>
        </p:spPr>
        <p:txBody>
          <a:bodyPr wrap="square">
            <a:spAutoFit/>
          </a:bodyPr>
          <a:lstStyle/>
          <a:p>
            <a:pPr lvl="0"/>
            <a:r>
              <a:rPr lang="fr-FR" sz="2400" b="1" dirty="0">
                <a:latin typeface="Cambria" panose="02040503050406030204" pitchFamily="18" charset="0"/>
                <a:cs typeface="Arial" panose="020B0604020202020204" pitchFamily="34" charset="0"/>
              </a:rPr>
              <a:t>Accès aux TIC, y compris un large accès des zones rurales au téléphone et à l’Internet. </a:t>
            </a:r>
          </a:p>
        </p:txBody>
      </p:sp>
    </p:spTree>
    <p:extLst>
      <p:ext uri="{BB962C8B-B14F-4D97-AF65-F5344CB8AC3E}">
        <p14:creationId xmlns:p14="http://schemas.microsoft.com/office/powerpoint/2010/main" val="27496021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animEffect transition="in" filter="fade">
                                      <p:cBhvr>
                                        <p:cTn id="9" dur="500"/>
                                        <p:tgtEl>
                                          <p:spTgt spid="2253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533"/>
                                        </p:tgtEl>
                                        <p:attrNameLst>
                                          <p:attrName>style.visibility</p:attrName>
                                        </p:attrNameLst>
                                      </p:cBhvr>
                                      <p:to>
                                        <p:strVal val="visible"/>
                                      </p:to>
                                    </p:set>
                                    <p:anim calcmode="lin" valueType="num">
                                      <p:cBhvr>
                                        <p:cTn id="14" dur="500" fill="hold"/>
                                        <p:tgtEl>
                                          <p:spTgt spid="22533"/>
                                        </p:tgtEl>
                                        <p:attrNameLst>
                                          <p:attrName>ppt_w</p:attrName>
                                        </p:attrNameLst>
                                      </p:cBhvr>
                                      <p:tavLst>
                                        <p:tav tm="0">
                                          <p:val>
                                            <p:fltVal val="0"/>
                                          </p:val>
                                        </p:tav>
                                        <p:tav tm="100000">
                                          <p:val>
                                            <p:strVal val="#ppt_w"/>
                                          </p:val>
                                        </p:tav>
                                      </p:tavLst>
                                    </p:anim>
                                    <p:anim calcmode="lin" valueType="num">
                                      <p:cBhvr>
                                        <p:cTn id="15" dur="500" fill="hold"/>
                                        <p:tgtEl>
                                          <p:spTgt spid="22533"/>
                                        </p:tgtEl>
                                        <p:attrNameLst>
                                          <p:attrName>ppt_h</p:attrName>
                                        </p:attrNameLst>
                                      </p:cBhvr>
                                      <p:tavLst>
                                        <p:tav tm="0">
                                          <p:val>
                                            <p:fltVal val="0"/>
                                          </p:val>
                                        </p:tav>
                                        <p:tav tm="100000">
                                          <p:val>
                                            <p:strVal val="#ppt_h"/>
                                          </p:val>
                                        </p:tav>
                                      </p:tavLst>
                                    </p:anim>
                                    <p:animEffect transition="in" filter="fade">
                                      <p:cBhvr>
                                        <p:cTn id="16" dur="500"/>
                                        <p:tgtEl>
                                          <p:spTgt spid="2253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2532"/>
                                        </p:tgtEl>
                                        <p:attrNameLst>
                                          <p:attrName>style.visibility</p:attrName>
                                        </p:attrNameLst>
                                      </p:cBhvr>
                                      <p:to>
                                        <p:strVal val="visible"/>
                                      </p:to>
                                    </p:set>
                                    <p:anim calcmode="lin" valueType="num">
                                      <p:cBhvr>
                                        <p:cTn id="21" dur="500" fill="hold"/>
                                        <p:tgtEl>
                                          <p:spTgt spid="22532"/>
                                        </p:tgtEl>
                                        <p:attrNameLst>
                                          <p:attrName>ppt_w</p:attrName>
                                        </p:attrNameLst>
                                      </p:cBhvr>
                                      <p:tavLst>
                                        <p:tav tm="0">
                                          <p:val>
                                            <p:fltVal val="0"/>
                                          </p:val>
                                        </p:tav>
                                        <p:tav tm="100000">
                                          <p:val>
                                            <p:strVal val="#ppt_w"/>
                                          </p:val>
                                        </p:tav>
                                      </p:tavLst>
                                    </p:anim>
                                    <p:anim calcmode="lin" valueType="num">
                                      <p:cBhvr>
                                        <p:cTn id="22" dur="500" fill="hold"/>
                                        <p:tgtEl>
                                          <p:spTgt spid="22532"/>
                                        </p:tgtEl>
                                        <p:attrNameLst>
                                          <p:attrName>ppt_h</p:attrName>
                                        </p:attrNameLst>
                                      </p:cBhvr>
                                      <p:tavLst>
                                        <p:tav tm="0">
                                          <p:val>
                                            <p:fltVal val="0"/>
                                          </p:val>
                                        </p:tav>
                                        <p:tav tm="100000">
                                          <p:val>
                                            <p:strVal val="#ppt_h"/>
                                          </p:val>
                                        </p:tav>
                                      </p:tavLst>
                                    </p:anim>
                                    <p:animEffect transition="in" filter="fade">
                                      <p:cBhvr>
                                        <p:cTn id="23" dur="500"/>
                                        <p:tgtEl>
                                          <p:spTgt spid="2253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2534"/>
                                        </p:tgtEl>
                                        <p:attrNameLst>
                                          <p:attrName>style.visibility</p:attrName>
                                        </p:attrNameLst>
                                      </p:cBhvr>
                                      <p:to>
                                        <p:strVal val="visible"/>
                                      </p:to>
                                    </p:set>
                                    <p:anim calcmode="lin" valueType="num">
                                      <p:cBhvr>
                                        <p:cTn id="28" dur="500" fill="hold"/>
                                        <p:tgtEl>
                                          <p:spTgt spid="22534"/>
                                        </p:tgtEl>
                                        <p:attrNameLst>
                                          <p:attrName>ppt_w</p:attrName>
                                        </p:attrNameLst>
                                      </p:cBhvr>
                                      <p:tavLst>
                                        <p:tav tm="0">
                                          <p:val>
                                            <p:fltVal val="0"/>
                                          </p:val>
                                        </p:tav>
                                        <p:tav tm="100000">
                                          <p:val>
                                            <p:strVal val="#ppt_w"/>
                                          </p:val>
                                        </p:tav>
                                      </p:tavLst>
                                    </p:anim>
                                    <p:anim calcmode="lin" valueType="num">
                                      <p:cBhvr>
                                        <p:cTn id="29" dur="500" fill="hold"/>
                                        <p:tgtEl>
                                          <p:spTgt spid="22534"/>
                                        </p:tgtEl>
                                        <p:attrNameLst>
                                          <p:attrName>ppt_h</p:attrName>
                                        </p:attrNameLst>
                                      </p:cBhvr>
                                      <p:tavLst>
                                        <p:tav tm="0">
                                          <p:val>
                                            <p:fltVal val="0"/>
                                          </p:val>
                                        </p:tav>
                                        <p:tav tm="100000">
                                          <p:val>
                                            <p:strVal val="#ppt_h"/>
                                          </p:val>
                                        </p:tav>
                                      </p:tavLst>
                                    </p:anim>
                                    <p:animEffect transition="in" filter="fade">
                                      <p:cBhvr>
                                        <p:cTn id="30" dur="500"/>
                                        <p:tgtEl>
                                          <p:spTgt spid="2253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p:cTn id="3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2">
                                            <p:txEl>
                                              <p:pRg st="0" end="0"/>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bg/>
                                          </p:spTgt>
                                        </p:tgtEl>
                                        <p:attrNameLst>
                                          <p:attrName>style.visibility</p:attrName>
                                        </p:attrNameLst>
                                      </p:cBhvr>
                                      <p:to>
                                        <p:strVal val="visible"/>
                                      </p:to>
                                    </p:set>
                                    <p:anim calcmode="lin" valueType="num">
                                      <p:cBhvr>
                                        <p:cTn id="40" dur="500" fill="hold"/>
                                        <p:tgtEl>
                                          <p:spTgt spid="17">
                                            <p:bg/>
                                          </p:spTgt>
                                        </p:tgtEl>
                                        <p:attrNameLst>
                                          <p:attrName>ppt_w</p:attrName>
                                        </p:attrNameLst>
                                      </p:cBhvr>
                                      <p:tavLst>
                                        <p:tav tm="0">
                                          <p:val>
                                            <p:fltVal val="0"/>
                                          </p:val>
                                        </p:tav>
                                        <p:tav tm="100000">
                                          <p:val>
                                            <p:strVal val="#ppt_w"/>
                                          </p:val>
                                        </p:tav>
                                      </p:tavLst>
                                    </p:anim>
                                    <p:anim calcmode="lin" valueType="num">
                                      <p:cBhvr>
                                        <p:cTn id="41" dur="500" fill="hold"/>
                                        <p:tgtEl>
                                          <p:spTgt spid="17">
                                            <p:bg/>
                                          </p:spTgt>
                                        </p:tgtEl>
                                        <p:attrNameLst>
                                          <p:attrName>ppt_h</p:attrName>
                                        </p:attrNameLst>
                                      </p:cBhvr>
                                      <p:tavLst>
                                        <p:tav tm="0">
                                          <p:val>
                                            <p:fltVal val="0"/>
                                          </p:val>
                                        </p:tav>
                                        <p:tav tm="100000">
                                          <p:val>
                                            <p:strVal val="#ppt_h"/>
                                          </p:val>
                                        </p:tav>
                                      </p:tavLst>
                                    </p:anim>
                                    <p:animEffect transition="in" filter="fade">
                                      <p:cBhvr>
                                        <p:cTn id="42" dur="500"/>
                                        <p:tgtEl>
                                          <p:spTgt spid="17">
                                            <p:bg/>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 calcmode="lin" valueType="num">
                                      <p:cBhvr>
                                        <p:cTn id="45"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 calcmode="lin" valueType="num">
                                      <p:cBhvr>
                                        <p:cTn id="5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17" grpId="0" build="allAtOnce" animBg="1"/>
      <p:bldP spid="19" grpId="0" build="allAtOnce"/>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6699</TotalTime>
  <Words>1360</Words>
  <Application>Microsoft Office PowerPoint</Application>
  <PresentationFormat>Grand écran</PresentationFormat>
  <Paragraphs>207</Paragraphs>
  <Slides>33</Slides>
  <Notes>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33</vt:i4>
      </vt:variant>
    </vt:vector>
  </HeadingPairs>
  <TitlesOfParts>
    <vt:vector size="44" baseType="lpstr">
      <vt:lpstr>Arial</vt:lpstr>
      <vt:lpstr>Arial Narrow</vt:lpstr>
      <vt:lpstr>Calibri</vt:lpstr>
      <vt:lpstr>Calibri (en tetes)</vt:lpstr>
      <vt:lpstr>Calibri Light</vt:lpstr>
      <vt:lpstr>Cambria</vt:lpstr>
      <vt:lpstr>Courier New</vt:lpstr>
      <vt:lpstr>Myriad Pro</vt:lpstr>
      <vt:lpstr>Times New Roman</vt:lpstr>
      <vt:lpstr>Wingdings</vt:lpstr>
      <vt:lpstr>Thème Office</vt:lpstr>
      <vt:lpstr>Présentation PowerPoint</vt:lpstr>
      <vt:lpstr>Présentation PowerPoint</vt:lpstr>
      <vt:lpstr>I. PRESENTATION DU PROJET</vt:lpstr>
      <vt:lpstr>3. PARTENAIRES DE MISE EN OEUVRE DU PROJET</vt:lpstr>
      <vt:lpstr>4. BENEFICIAIRES</vt:lpstr>
      <vt:lpstr> II. LES RAISONS D’UTILISATION DES SOLUTIONS TIC </vt:lpstr>
      <vt:lpstr>1. TIC ET COLLECTE DE DONNÉES</vt:lpstr>
      <vt:lpstr>1. TIC ET COLLECTE DE DONNÉES (Suite)</vt:lpstr>
      <vt:lpstr>2. Pourquoi l’approche e-vulgarisation ?</vt:lpstr>
      <vt:lpstr>2.1. Quelques photos illustratives</vt:lpstr>
      <vt:lpstr>III. PRESENTATION DE LA E-VULGARISATION 1. Définitions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VII. RECOMMANDATIONS</vt:lpstr>
      <vt:lpstr>VIII. PERSPECTIVES</vt:lpstr>
      <vt:lpstr>3. DÉVELOPPEMENT DU SERVICE 321</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SERE</dc:creator>
  <cp:lastModifiedBy>CEAS</cp:lastModifiedBy>
  <cp:revision>212</cp:revision>
  <dcterms:created xsi:type="dcterms:W3CDTF">2017-02-12T19:15:52Z</dcterms:created>
  <dcterms:modified xsi:type="dcterms:W3CDTF">2019-07-26T11:50:50Z</dcterms:modified>
</cp:coreProperties>
</file>