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7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88A20A-E4BA-4B5E-8207-095FD7E70E24}" type="doc">
      <dgm:prSet loTypeId="urn:microsoft.com/office/officeart/2005/8/layout/process1" loCatId="process" qsTypeId="urn:microsoft.com/office/officeart/2005/8/quickstyle/simple3" qsCatId="simple" csTypeId="urn:microsoft.com/office/officeart/2005/8/colors/colorful2" csCatId="colorful" phldr="1"/>
      <dgm:spPr/>
    </dgm:pt>
    <dgm:pt modelId="{1C1DC62E-E3FA-4892-BA6F-A152D7043091}">
      <dgm:prSet phldrT="[Texte]"/>
      <dgm:spPr/>
      <dgm:t>
        <a:bodyPr/>
        <a:lstStyle/>
        <a:p>
          <a:r>
            <a:rPr lang="fr-FR" dirty="0"/>
            <a:t>Composante Prix: prix, flux et situation des marchés</a:t>
          </a:r>
        </a:p>
      </dgm:t>
    </dgm:pt>
    <dgm:pt modelId="{E3653496-5B6F-4365-B696-2D2F3AE0899E}" type="parTrans" cxnId="{80D88117-DC2E-4756-BA26-3A50CA57EBBB}">
      <dgm:prSet/>
      <dgm:spPr/>
      <dgm:t>
        <a:bodyPr/>
        <a:lstStyle/>
        <a:p>
          <a:endParaRPr lang="fr-FR"/>
        </a:p>
      </dgm:t>
    </dgm:pt>
    <dgm:pt modelId="{1636FB5A-812F-443A-BEED-A807A56E4682}" type="sibTrans" cxnId="{80D88117-DC2E-4756-BA26-3A50CA57EBBB}">
      <dgm:prSet/>
      <dgm:spPr/>
      <dgm:t>
        <a:bodyPr/>
        <a:lstStyle/>
        <a:p>
          <a:endParaRPr lang="fr-FR"/>
        </a:p>
      </dgm:t>
    </dgm:pt>
    <dgm:pt modelId="{743EA039-94B5-43E2-A5EF-CCCF3D8A82BB}">
      <dgm:prSet phldrT="[Texte]"/>
      <dgm:spPr/>
      <dgm:t>
        <a:bodyPr/>
        <a:lstStyle/>
        <a:p>
          <a:r>
            <a:rPr lang="fr-FR" altLang="fr-FR" dirty="0"/>
            <a:t>Collecte des données de marchés (prix, environnement des transactions);</a:t>
          </a:r>
          <a:endParaRPr lang="fr-FR" dirty="0"/>
        </a:p>
      </dgm:t>
    </dgm:pt>
    <dgm:pt modelId="{7FC9D7F5-D402-489F-9C3C-B4C8ADEAFB9D}" type="parTrans" cxnId="{47079C93-D5AD-4CB0-8583-8A5858680B6E}">
      <dgm:prSet/>
      <dgm:spPr/>
      <dgm:t>
        <a:bodyPr/>
        <a:lstStyle/>
        <a:p>
          <a:endParaRPr lang="fr-FR"/>
        </a:p>
      </dgm:t>
    </dgm:pt>
    <dgm:pt modelId="{F3F81052-F929-48A7-A68C-3487E8896FB0}" type="sibTrans" cxnId="{47079C93-D5AD-4CB0-8583-8A5858680B6E}">
      <dgm:prSet/>
      <dgm:spPr/>
      <dgm:t>
        <a:bodyPr/>
        <a:lstStyle/>
        <a:p>
          <a:endParaRPr lang="fr-FR"/>
        </a:p>
      </dgm:t>
    </dgm:pt>
    <dgm:pt modelId="{28063611-752B-4DFF-AE7C-4AE8AC786755}">
      <dgm:prSet phldrT="[Texte]"/>
      <dgm:spPr/>
      <dgm:t>
        <a:bodyPr/>
        <a:lstStyle/>
        <a:p>
          <a:r>
            <a:rPr lang="fr-FR" dirty="0"/>
            <a:t>SIM partenaires</a:t>
          </a:r>
        </a:p>
      </dgm:t>
    </dgm:pt>
    <dgm:pt modelId="{11D47437-0165-4299-BB54-415110963C4D}" type="parTrans" cxnId="{1A2B3DBC-31A8-4AB7-9520-1A178816CAD2}">
      <dgm:prSet/>
      <dgm:spPr/>
      <dgm:t>
        <a:bodyPr/>
        <a:lstStyle/>
        <a:p>
          <a:endParaRPr lang="fr-FR"/>
        </a:p>
      </dgm:t>
    </dgm:pt>
    <dgm:pt modelId="{4D098A54-2ECC-4982-A6B4-E0183755C412}" type="sibTrans" cxnId="{1A2B3DBC-31A8-4AB7-9520-1A178816CAD2}">
      <dgm:prSet/>
      <dgm:spPr/>
      <dgm:t>
        <a:bodyPr/>
        <a:lstStyle/>
        <a:p>
          <a:endParaRPr lang="fr-FR"/>
        </a:p>
      </dgm:t>
    </dgm:pt>
    <dgm:pt modelId="{7754E60E-46D4-467F-B4CD-C7D965B631CA}" type="pres">
      <dgm:prSet presAssocID="{F388A20A-E4BA-4B5E-8207-095FD7E70E24}" presName="Name0" presStyleCnt="0">
        <dgm:presLayoutVars>
          <dgm:dir/>
          <dgm:resizeHandles val="exact"/>
        </dgm:presLayoutVars>
      </dgm:prSet>
      <dgm:spPr/>
    </dgm:pt>
    <dgm:pt modelId="{0112CAC4-8F1C-4CD9-934D-848BB19BB2A7}" type="pres">
      <dgm:prSet presAssocID="{1C1DC62E-E3FA-4892-BA6F-A152D7043091}" presName="node" presStyleLbl="node1" presStyleIdx="0" presStyleCnt="3" custLinFactNeighborX="-6798" custLinFactNeighborY="-78515">
        <dgm:presLayoutVars>
          <dgm:bulletEnabled val="1"/>
        </dgm:presLayoutVars>
      </dgm:prSet>
      <dgm:spPr/>
    </dgm:pt>
    <dgm:pt modelId="{39777E28-3619-477A-8E3E-B207A56E2287}" type="pres">
      <dgm:prSet presAssocID="{1636FB5A-812F-443A-BEED-A807A56E4682}" presName="sibTrans" presStyleLbl="sibTrans2D1" presStyleIdx="0" presStyleCnt="2"/>
      <dgm:spPr/>
    </dgm:pt>
    <dgm:pt modelId="{65C4250E-BEE1-41DE-A214-0A4A19CED838}" type="pres">
      <dgm:prSet presAssocID="{1636FB5A-812F-443A-BEED-A807A56E4682}" presName="connectorText" presStyleLbl="sibTrans2D1" presStyleIdx="0" presStyleCnt="2"/>
      <dgm:spPr/>
    </dgm:pt>
    <dgm:pt modelId="{996CDABC-4AC5-445F-8C3B-4BD8F09F17CB}" type="pres">
      <dgm:prSet presAssocID="{743EA039-94B5-43E2-A5EF-CCCF3D8A82BB}" presName="node" presStyleLbl="node1" presStyleIdx="1" presStyleCnt="3" custScaleX="102641" custLinFactNeighborX="2013" custLinFactNeighborY="-2742">
        <dgm:presLayoutVars>
          <dgm:bulletEnabled val="1"/>
        </dgm:presLayoutVars>
      </dgm:prSet>
      <dgm:spPr/>
    </dgm:pt>
    <dgm:pt modelId="{2AF69EE1-5F1E-46F6-B34F-CAD6C75D0AE2}" type="pres">
      <dgm:prSet presAssocID="{F3F81052-F929-48A7-A68C-3487E8896FB0}" presName="sibTrans" presStyleLbl="sibTrans2D1" presStyleIdx="1" presStyleCnt="2"/>
      <dgm:spPr/>
    </dgm:pt>
    <dgm:pt modelId="{332F4B38-8D6B-4DB5-BFFB-D36688E63D11}" type="pres">
      <dgm:prSet presAssocID="{F3F81052-F929-48A7-A68C-3487E8896FB0}" presName="connectorText" presStyleLbl="sibTrans2D1" presStyleIdx="1" presStyleCnt="2"/>
      <dgm:spPr/>
    </dgm:pt>
    <dgm:pt modelId="{A5B91A6A-821E-46B3-A154-B27B60AC4DBB}" type="pres">
      <dgm:prSet presAssocID="{28063611-752B-4DFF-AE7C-4AE8AC786755}" presName="node" presStyleLbl="node1" presStyleIdx="2" presStyleCnt="3" custScaleY="44324" custLinFactNeighborY="-4080">
        <dgm:presLayoutVars>
          <dgm:bulletEnabled val="1"/>
        </dgm:presLayoutVars>
      </dgm:prSet>
      <dgm:spPr/>
    </dgm:pt>
  </dgm:ptLst>
  <dgm:cxnLst>
    <dgm:cxn modelId="{80D88117-DC2E-4756-BA26-3A50CA57EBBB}" srcId="{F388A20A-E4BA-4B5E-8207-095FD7E70E24}" destId="{1C1DC62E-E3FA-4892-BA6F-A152D7043091}" srcOrd="0" destOrd="0" parTransId="{E3653496-5B6F-4365-B696-2D2F3AE0899E}" sibTransId="{1636FB5A-812F-443A-BEED-A807A56E4682}"/>
    <dgm:cxn modelId="{CBE5032A-1665-43E2-81B9-ED0AF488C62B}" type="presOf" srcId="{1636FB5A-812F-443A-BEED-A807A56E4682}" destId="{65C4250E-BEE1-41DE-A214-0A4A19CED838}" srcOrd="1" destOrd="0" presId="urn:microsoft.com/office/officeart/2005/8/layout/process1"/>
    <dgm:cxn modelId="{1296485F-78D5-4F45-93AA-BA68F659D395}" type="presOf" srcId="{743EA039-94B5-43E2-A5EF-CCCF3D8A82BB}" destId="{996CDABC-4AC5-445F-8C3B-4BD8F09F17CB}" srcOrd="0" destOrd="0" presId="urn:microsoft.com/office/officeart/2005/8/layout/process1"/>
    <dgm:cxn modelId="{3EF0734C-E96E-4206-9AA7-AB6B7AA1DCC5}" type="presOf" srcId="{F3F81052-F929-48A7-A68C-3487E8896FB0}" destId="{2AF69EE1-5F1E-46F6-B34F-CAD6C75D0AE2}" srcOrd="0" destOrd="0" presId="urn:microsoft.com/office/officeart/2005/8/layout/process1"/>
    <dgm:cxn modelId="{5E55BB8C-C5C1-492B-8224-18A52470DAF6}" type="presOf" srcId="{F388A20A-E4BA-4B5E-8207-095FD7E70E24}" destId="{7754E60E-46D4-467F-B4CD-C7D965B631CA}" srcOrd="0" destOrd="0" presId="urn:microsoft.com/office/officeart/2005/8/layout/process1"/>
    <dgm:cxn modelId="{47079C93-D5AD-4CB0-8583-8A5858680B6E}" srcId="{F388A20A-E4BA-4B5E-8207-095FD7E70E24}" destId="{743EA039-94B5-43E2-A5EF-CCCF3D8A82BB}" srcOrd="1" destOrd="0" parTransId="{7FC9D7F5-D402-489F-9C3C-B4C8ADEAFB9D}" sibTransId="{F3F81052-F929-48A7-A68C-3487E8896FB0}"/>
    <dgm:cxn modelId="{7583B7A1-EB99-4CB2-944D-04B71F92939B}" type="presOf" srcId="{F3F81052-F929-48A7-A68C-3487E8896FB0}" destId="{332F4B38-8D6B-4DB5-BFFB-D36688E63D11}" srcOrd="1" destOrd="0" presId="urn:microsoft.com/office/officeart/2005/8/layout/process1"/>
    <dgm:cxn modelId="{1A2B3DBC-31A8-4AB7-9520-1A178816CAD2}" srcId="{F388A20A-E4BA-4B5E-8207-095FD7E70E24}" destId="{28063611-752B-4DFF-AE7C-4AE8AC786755}" srcOrd="2" destOrd="0" parTransId="{11D47437-0165-4299-BB54-415110963C4D}" sibTransId="{4D098A54-2ECC-4982-A6B4-E0183755C412}"/>
    <dgm:cxn modelId="{8C4CA0D6-FE79-444E-9864-F12F571CC36E}" type="presOf" srcId="{1C1DC62E-E3FA-4892-BA6F-A152D7043091}" destId="{0112CAC4-8F1C-4CD9-934D-848BB19BB2A7}" srcOrd="0" destOrd="0" presId="urn:microsoft.com/office/officeart/2005/8/layout/process1"/>
    <dgm:cxn modelId="{398054E8-032B-4B73-8E15-D34193D8C96C}" type="presOf" srcId="{1636FB5A-812F-443A-BEED-A807A56E4682}" destId="{39777E28-3619-477A-8E3E-B207A56E2287}" srcOrd="0" destOrd="0" presId="urn:microsoft.com/office/officeart/2005/8/layout/process1"/>
    <dgm:cxn modelId="{80C7B1F8-00A7-4E78-BAB3-34E268FF55F8}" type="presOf" srcId="{28063611-752B-4DFF-AE7C-4AE8AC786755}" destId="{A5B91A6A-821E-46B3-A154-B27B60AC4DBB}" srcOrd="0" destOrd="0" presId="urn:microsoft.com/office/officeart/2005/8/layout/process1"/>
    <dgm:cxn modelId="{4D033E6D-438A-4939-A790-D4FB157E9934}" type="presParOf" srcId="{7754E60E-46D4-467F-B4CD-C7D965B631CA}" destId="{0112CAC4-8F1C-4CD9-934D-848BB19BB2A7}" srcOrd="0" destOrd="0" presId="urn:microsoft.com/office/officeart/2005/8/layout/process1"/>
    <dgm:cxn modelId="{CF0844BD-4E79-485E-9DEF-2171D7A7CF75}" type="presParOf" srcId="{7754E60E-46D4-467F-B4CD-C7D965B631CA}" destId="{39777E28-3619-477A-8E3E-B207A56E2287}" srcOrd="1" destOrd="0" presId="urn:microsoft.com/office/officeart/2005/8/layout/process1"/>
    <dgm:cxn modelId="{8099D58E-3B30-4BCA-8C4D-AB2CE5933375}" type="presParOf" srcId="{39777E28-3619-477A-8E3E-B207A56E2287}" destId="{65C4250E-BEE1-41DE-A214-0A4A19CED838}" srcOrd="0" destOrd="0" presId="urn:microsoft.com/office/officeart/2005/8/layout/process1"/>
    <dgm:cxn modelId="{610A3888-9325-4C67-9D76-FDFEC71F3889}" type="presParOf" srcId="{7754E60E-46D4-467F-B4CD-C7D965B631CA}" destId="{996CDABC-4AC5-445F-8C3B-4BD8F09F17CB}" srcOrd="2" destOrd="0" presId="urn:microsoft.com/office/officeart/2005/8/layout/process1"/>
    <dgm:cxn modelId="{B3AFFDA7-F072-41CC-BF59-D467F8A21B4D}" type="presParOf" srcId="{7754E60E-46D4-467F-B4CD-C7D965B631CA}" destId="{2AF69EE1-5F1E-46F6-B34F-CAD6C75D0AE2}" srcOrd="3" destOrd="0" presId="urn:microsoft.com/office/officeart/2005/8/layout/process1"/>
    <dgm:cxn modelId="{6695824A-E632-4C5C-A709-3F6A54249142}" type="presParOf" srcId="{2AF69EE1-5F1E-46F6-B34F-CAD6C75D0AE2}" destId="{332F4B38-8D6B-4DB5-BFFB-D36688E63D11}" srcOrd="0" destOrd="0" presId="urn:microsoft.com/office/officeart/2005/8/layout/process1"/>
    <dgm:cxn modelId="{4C742B35-74F1-46C9-B5C0-9DE6F70FF3F7}" type="presParOf" srcId="{7754E60E-46D4-467F-B4CD-C7D965B631CA}" destId="{A5B91A6A-821E-46B3-A154-B27B60AC4DBB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88A20A-E4BA-4B5E-8207-095FD7E70E24}" type="doc">
      <dgm:prSet loTypeId="urn:microsoft.com/office/officeart/2005/8/layout/process1" loCatId="process" qsTypeId="urn:microsoft.com/office/officeart/2005/8/quickstyle/simple1" qsCatId="simple" csTypeId="urn:microsoft.com/office/officeart/2005/8/colors/colorful5" csCatId="colorful" phldr="1"/>
      <dgm:spPr/>
    </dgm:pt>
    <dgm:pt modelId="{1C1DC62E-E3FA-4892-BA6F-A152D7043091}">
      <dgm:prSet phldrT="[Texte]"/>
      <dgm:spPr/>
      <dgm:t>
        <a:bodyPr/>
        <a:lstStyle/>
        <a:p>
          <a:r>
            <a:rPr lang="fr-FR" dirty="0">
              <a:solidFill>
                <a:schemeClr val="tx1"/>
              </a:solidFill>
            </a:rPr>
            <a:t>Composante bourse agricole</a:t>
          </a:r>
        </a:p>
      </dgm:t>
    </dgm:pt>
    <dgm:pt modelId="{E3653496-5B6F-4365-B696-2D2F3AE0899E}" type="parTrans" cxnId="{80D88117-DC2E-4756-BA26-3A50CA57EBBB}">
      <dgm:prSet/>
      <dgm:spPr/>
      <dgm:t>
        <a:bodyPr/>
        <a:lstStyle/>
        <a:p>
          <a:endParaRPr lang="fr-FR"/>
        </a:p>
      </dgm:t>
    </dgm:pt>
    <dgm:pt modelId="{1636FB5A-812F-443A-BEED-A807A56E4682}" type="sibTrans" cxnId="{80D88117-DC2E-4756-BA26-3A50CA57EBBB}">
      <dgm:prSet/>
      <dgm:spPr/>
      <dgm:t>
        <a:bodyPr/>
        <a:lstStyle/>
        <a:p>
          <a:endParaRPr lang="fr-FR"/>
        </a:p>
      </dgm:t>
    </dgm:pt>
    <dgm:pt modelId="{743EA039-94B5-43E2-A5EF-CCCF3D8A82BB}">
      <dgm:prSet phldrT="[Texte]"/>
      <dgm:spPr/>
      <dgm:t>
        <a:bodyPr/>
        <a:lstStyle/>
        <a:p>
          <a:r>
            <a:rPr lang="fr-FR" altLang="fr-FR" dirty="0">
              <a:solidFill>
                <a:schemeClr val="tx1"/>
              </a:solidFill>
            </a:rPr>
            <a:t>Collecte des données des offres de vente/achat des acteurs (mise en relation, informations aux producteurs);</a:t>
          </a:r>
          <a:endParaRPr lang="fr-FR" dirty="0">
            <a:solidFill>
              <a:schemeClr val="tx1"/>
            </a:solidFill>
          </a:endParaRPr>
        </a:p>
      </dgm:t>
    </dgm:pt>
    <dgm:pt modelId="{7FC9D7F5-D402-489F-9C3C-B4C8ADEAFB9D}" type="parTrans" cxnId="{47079C93-D5AD-4CB0-8583-8A5858680B6E}">
      <dgm:prSet/>
      <dgm:spPr/>
      <dgm:t>
        <a:bodyPr/>
        <a:lstStyle/>
        <a:p>
          <a:endParaRPr lang="fr-FR"/>
        </a:p>
      </dgm:t>
    </dgm:pt>
    <dgm:pt modelId="{F3F81052-F929-48A7-A68C-3487E8896FB0}" type="sibTrans" cxnId="{47079C93-D5AD-4CB0-8583-8A5858680B6E}">
      <dgm:prSet/>
      <dgm:spPr/>
      <dgm:t>
        <a:bodyPr/>
        <a:lstStyle/>
        <a:p>
          <a:endParaRPr lang="fr-FR"/>
        </a:p>
      </dgm:t>
    </dgm:pt>
    <dgm:pt modelId="{28063611-752B-4DFF-AE7C-4AE8AC786755}">
      <dgm:prSet phldrT="[Texte]"/>
      <dgm:spPr/>
      <dgm:t>
        <a:bodyPr/>
        <a:lstStyle/>
        <a:p>
          <a:r>
            <a:rPr lang="fr-FR" dirty="0">
              <a:solidFill>
                <a:schemeClr val="tx1"/>
              </a:solidFill>
            </a:rPr>
            <a:t>Chambres régionales d’agricultures</a:t>
          </a:r>
        </a:p>
      </dgm:t>
    </dgm:pt>
    <dgm:pt modelId="{11D47437-0165-4299-BB54-415110963C4D}" type="parTrans" cxnId="{1A2B3DBC-31A8-4AB7-9520-1A178816CAD2}">
      <dgm:prSet/>
      <dgm:spPr/>
      <dgm:t>
        <a:bodyPr/>
        <a:lstStyle/>
        <a:p>
          <a:endParaRPr lang="fr-FR"/>
        </a:p>
      </dgm:t>
    </dgm:pt>
    <dgm:pt modelId="{4D098A54-2ECC-4982-A6B4-E0183755C412}" type="sibTrans" cxnId="{1A2B3DBC-31A8-4AB7-9520-1A178816CAD2}">
      <dgm:prSet/>
      <dgm:spPr/>
      <dgm:t>
        <a:bodyPr/>
        <a:lstStyle/>
        <a:p>
          <a:endParaRPr lang="fr-FR"/>
        </a:p>
      </dgm:t>
    </dgm:pt>
    <dgm:pt modelId="{7754E60E-46D4-467F-B4CD-C7D965B631CA}" type="pres">
      <dgm:prSet presAssocID="{F388A20A-E4BA-4B5E-8207-095FD7E70E24}" presName="Name0" presStyleCnt="0">
        <dgm:presLayoutVars>
          <dgm:dir/>
          <dgm:resizeHandles val="exact"/>
        </dgm:presLayoutVars>
      </dgm:prSet>
      <dgm:spPr/>
    </dgm:pt>
    <dgm:pt modelId="{0112CAC4-8F1C-4CD9-934D-848BB19BB2A7}" type="pres">
      <dgm:prSet presAssocID="{1C1DC62E-E3FA-4892-BA6F-A152D7043091}" presName="node" presStyleLbl="node1" presStyleIdx="0" presStyleCnt="3" custLinFactNeighborY="-2694">
        <dgm:presLayoutVars>
          <dgm:bulletEnabled val="1"/>
        </dgm:presLayoutVars>
      </dgm:prSet>
      <dgm:spPr/>
    </dgm:pt>
    <dgm:pt modelId="{39777E28-3619-477A-8E3E-B207A56E2287}" type="pres">
      <dgm:prSet presAssocID="{1636FB5A-812F-443A-BEED-A807A56E4682}" presName="sibTrans" presStyleLbl="sibTrans2D1" presStyleIdx="0" presStyleCnt="2"/>
      <dgm:spPr/>
    </dgm:pt>
    <dgm:pt modelId="{65C4250E-BEE1-41DE-A214-0A4A19CED838}" type="pres">
      <dgm:prSet presAssocID="{1636FB5A-812F-443A-BEED-A807A56E4682}" presName="connectorText" presStyleLbl="sibTrans2D1" presStyleIdx="0" presStyleCnt="2"/>
      <dgm:spPr/>
    </dgm:pt>
    <dgm:pt modelId="{996CDABC-4AC5-445F-8C3B-4BD8F09F17CB}" type="pres">
      <dgm:prSet presAssocID="{743EA039-94B5-43E2-A5EF-CCCF3D8A82BB}" presName="node" presStyleLbl="node1" presStyleIdx="1" presStyleCnt="3" custLinFactNeighborX="0" custLinFactNeighborY="-5191">
        <dgm:presLayoutVars>
          <dgm:bulletEnabled val="1"/>
        </dgm:presLayoutVars>
      </dgm:prSet>
      <dgm:spPr/>
    </dgm:pt>
    <dgm:pt modelId="{2AF69EE1-5F1E-46F6-B34F-CAD6C75D0AE2}" type="pres">
      <dgm:prSet presAssocID="{F3F81052-F929-48A7-A68C-3487E8896FB0}" presName="sibTrans" presStyleLbl="sibTrans2D1" presStyleIdx="1" presStyleCnt="2"/>
      <dgm:spPr/>
    </dgm:pt>
    <dgm:pt modelId="{332F4B38-8D6B-4DB5-BFFB-D36688E63D11}" type="pres">
      <dgm:prSet presAssocID="{F3F81052-F929-48A7-A68C-3487E8896FB0}" presName="connectorText" presStyleLbl="sibTrans2D1" presStyleIdx="1" presStyleCnt="2"/>
      <dgm:spPr/>
    </dgm:pt>
    <dgm:pt modelId="{A5B91A6A-821E-46B3-A154-B27B60AC4DBB}" type="pres">
      <dgm:prSet presAssocID="{28063611-752B-4DFF-AE7C-4AE8AC786755}" presName="node" presStyleLbl="node1" presStyleIdx="2" presStyleCnt="3" custScaleY="49072">
        <dgm:presLayoutVars>
          <dgm:bulletEnabled val="1"/>
        </dgm:presLayoutVars>
      </dgm:prSet>
      <dgm:spPr/>
    </dgm:pt>
  </dgm:ptLst>
  <dgm:cxnLst>
    <dgm:cxn modelId="{6E3B7500-8876-44B3-B3D9-FE4EB439395C}" type="presOf" srcId="{1C1DC62E-E3FA-4892-BA6F-A152D7043091}" destId="{0112CAC4-8F1C-4CD9-934D-848BB19BB2A7}" srcOrd="0" destOrd="0" presId="urn:microsoft.com/office/officeart/2005/8/layout/process1"/>
    <dgm:cxn modelId="{00C1CC05-7464-42A1-8CF4-54E8388229AF}" type="presOf" srcId="{F388A20A-E4BA-4B5E-8207-095FD7E70E24}" destId="{7754E60E-46D4-467F-B4CD-C7D965B631CA}" srcOrd="0" destOrd="0" presId="urn:microsoft.com/office/officeart/2005/8/layout/process1"/>
    <dgm:cxn modelId="{80D88117-DC2E-4756-BA26-3A50CA57EBBB}" srcId="{F388A20A-E4BA-4B5E-8207-095FD7E70E24}" destId="{1C1DC62E-E3FA-4892-BA6F-A152D7043091}" srcOrd="0" destOrd="0" parTransId="{E3653496-5B6F-4365-B696-2D2F3AE0899E}" sibTransId="{1636FB5A-812F-443A-BEED-A807A56E4682}"/>
    <dgm:cxn modelId="{F3E2062F-A6C7-4315-A55F-1ED38EDC5927}" type="presOf" srcId="{743EA039-94B5-43E2-A5EF-CCCF3D8A82BB}" destId="{996CDABC-4AC5-445F-8C3B-4BD8F09F17CB}" srcOrd="0" destOrd="0" presId="urn:microsoft.com/office/officeart/2005/8/layout/process1"/>
    <dgm:cxn modelId="{5D58D737-31DA-417D-A710-E581CFB22594}" type="presOf" srcId="{F3F81052-F929-48A7-A68C-3487E8896FB0}" destId="{332F4B38-8D6B-4DB5-BFFB-D36688E63D11}" srcOrd="1" destOrd="0" presId="urn:microsoft.com/office/officeart/2005/8/layout/process1"/>
    <dgm:cxn modelId="{E2B37344-1828-4E4E-B513-BE9E86B18B3F}" type="presOf" srcId="{1636FB5A-812F-443A-BEED-A807A56E4682}" destId="{39777E28-3619-477A-8E3E-B207A56E2287}" srcOrd="0" destOrd="0" presId="urn:microsoft.com/office/officeart/2005/8/layout/process1"/>
    <dgm:cxn modelId="{D473926E-F93E-4C5D-8FA7-22AB0542B198}" type="presOf" srcId="{28063611-752B-4DFF-AE7C-4AE8AC786755}" destId="{A5B91A6A-821E-46B3-A154-B27B60AC4DBB}" srcOrd="0" destOrd="0" presId="urn:microsoft.com/office/officeart/2005/8/layout/process1"/>
    <dgm:cxn modelId="{049FCE7C-D232-4546-AE46-A3C246E82B93}" type="presOf" srcId="{1636FB5A-812F-443A-BEED-A807A56E4682}" destId="{65C4250E-BEE1-41DE-A214-0A4A19CED838}" srcOrd="1" destOrd="0" presId="urn:microsoft.com/office/officeart/2005/8/layout/process1"/>
    <dgm:cxn modelId="{47079C93-D5AD-4CB0-8583-8A5858680B6E}" srcId="{F388A20A-E4BA-4B5E-8207-095FD7E70E24}" destId="{743EA039-94B5-43E2-A5EF-CCCF3D8A82BB}" srcOrd="1" destOrd="0" parTransId="{7FC9D7F5-D402-489F-9C3C-B4C8ADEAFB9D}" sibTransId="{F3F81052-F929-48A7-A68C-3487E8896FB0}"/>
    <dgm:cxn modelId="{5B23AAB2-8DEC-49C1-AEDB-76EC01E7CC51}" type="presOf" srcId="{F3F81052-F929-48A7-A68C-3487E8896FB0}" destId="{2AF69EE1-5F1E-46F6-B34F-CAD6C75D0AE2}" srcOrd="0" destOrd="0" presId="urn:microsoft.com/office/officeart/2005/8/layout/process1"/>
    <dgm:cxn modelId="{1A2B3DBC-31A8-4AB7-9520-1A178816CAD2}" srcId="{F388A20A-E4BA-4B5E-8207-095FD7E70E24}" destId="{28063611-752B-4DFF-AE7C-4AE8AC786755}" srcOrd="2" destOrd="0" parTransId="{11D47437-0165-4299-BB54-415110963C4D}" sibTransId="{4D098A54-2ECC-4982-A6B4-E0183755C412}"/>
    <dgm:cxn modelId="{155E60AD-C90D-4479-A5D1-9482394941C8}" type="presParOf" srcId="{7754E60E-46D4-467F-B4CD-C7D965B631CA}" destId="{0112CAC4-8F1C-4CD9-934D-848BB19BB2A7}" srcOrd="0" destOrd="0" presId="urn:microsoft.com/office/officeart/2005/8/layout/process1"/>
    <dgm:cxn modelId="{3D5466A7-9B10-4827-80F8-B91BE131D8C1}" type="presParOf" srcId="{7754E60E-46D4-467F-B4CD-C7D965B631CA}" destId="{39777E28-3619-477A-8E3E-B207A56E2287}" srcOrd="1" destOrd="0" presId="urn:microsoft.com/office/officeart/2005/8/layout/process1"/>
    <dgm:cxn modelId="{CBEEBACE-5E36-4C59-B900-A7B2715E7CED}" type="presParOf" srcId="{39777E28-3619-477A-8E3E-B207A56E2287}" destId="{65C4250E-BEE1-41DE-A214-0A4A19CED838}" srcOrd="0" destOrd="0" presId="urn:microsoft.com/office/officeart/2005/8/layout/process1"/>
    <dgm:cxn modelId="{2AFD1620-FE31-4E22-9148-C1A7B0E8FE4B}" type="presParOf" srcId="{7754E60E-46D4-467F-B4CD-C7D965B631CA}" destId="{996CDABC-4AC5-445F-8C3B-4BD8F09F17CB}" srcOrd="2" destOrd="0" presId="urn:microsoft.com/office/officeart/2005/8/layout/process1"/>
    <dgm:cxn modelId="{65BF5F25-3BC0-40F5-B2A7-166258627423}" type="presParOf" srcId="{7754E60E-46D4-467F-B4CD-C7D965B631CA}" destId="{2AF69EE1-5F1E-46F6-B34F-CAD6C75D0AE2}" srcOrd="3" destOrd="0" presId="urn:microsoft.com/office/officeart/2005/8/layout/process1"/>
    <dgm:cxn modelId="{B52F9626-C843-4E28-8EF8-8F8DF7AB34DB}" type="presParOf" srcId="{2AF69EE1-5F1E-46F6-B34F-CAD6C75D0AE2}" destId="{332F4B38-8D6B-4DB5-BFFB-D36688E63D11}" srcOrd="0" destOrd="0" presId="urn:microsoft.com/office/officeart/2005/8/layout/process1"/>
    <dgm:cxn modelId="{F72AA6E6-A0B2-4A29-A181-A423DFAA240B}" type="presParOf" srcId="{7754E60E-46D4-467F-B4CD-C7D965B631CA}" destId="{A5B91A6A-821E-46B3-A154-B27B60AC4DBB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12CAC4-8F1C-4CD9-934D-848BB19BB2A7}">
      <dsp:nvSpPr>
        <dsp:cNvPr id="0" name=""/>
        <dsp:cNvSpPr/>
      </dsp:nvSpPr>
      <dsp:spPr>
        <a:xfrm>
          <a:off x="0" y="0"/>
          <a:ext cx="2961513" cy="1578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 dirty="0"/>
            <a:t>Composante Prix: prix, flux et situation des marchés</a:t>
          </a:r>
        </a:p>
      </dsp:txBody>
      <dsp:txXfrm>
        <a:off x="46228" y="46228"/>
        <a:ext cx="2869057" cy="1485883"/>
      </dsp:txXfrm>
    </dsp:sp>
    <dsp:sp modelId="{39777E28-3619-477A-8E3E-B207A56E2287}">
      <dsp:nvSpPr>
        <dsp:cNvPr id="0" name=""/>
        <dsp:cNvSpPr/>
      </dsp:nvSpPr>
      <dsp:spPr>
        <a:xfrm>
          <a:off x="3264228" y="421941"/>
          <a:ext cx="641756" cy="73445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kern="1200"/>
        </a:p>
      </dsp:txBody>
      <dsp:txXfrm>
        <a:off x="3264228" y="568832"/>
        <a:ext cx="449229" cy="440673"/>
      </dsp:txXfrm>
    </dsp:sp>
    <dsp:sp modelId="{996CDABC-4AC5-445F-8C3B-4BD8F09F17CB}">
      <dsp:nvSpPr>
        <dsp:cNvPr id="0" name=""/>
        <dsp:cNvSpPr/>
      </dsp:nvSpPr>
      <dsp:spPr>
        <a:xfrm>
          <a:off x="4172374" y="0"/>
          <a:ext cx="3039727" cy="1578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3183231"/>
                <a:satOff val="5400"/>
                <a:lumOff val="-19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3183231"/>
                <a:satOff val="5400"/>
                <a:lumOff val="-19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3183231"/>
                <a:satOff val="5400"/>
                <a:lumOff val="-19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altLang="fr-FR" sz="2300" kern="1200" dirty="0"/>
            <a:t>Collecte des données de marchés (prix, environnement des transactions);</a:t>
          </a:r>
          <a:endParaRPr lang="fr-FR" sz="2300" kern="1200" dirty="0"/>
        </a:p>
      </dsp:txBody>
      <dsp:txXfrm>
        <a:off x="4218602" y="46228"/>
        <a:ext cx="2947271" cy="1485883"/>
      </dsp:txXfrm>
    </dsp:sp>
    <dsp:sp modelId="{2AF69EE1-5F1E-46F6-B34F-CAD6C75D0AE2}">
      <dsp:nvSpPr>
        <dsp:cNvPr id="0" name=""/>
        <dsp:cNvSpPr/>
      </dsp:nvSpPr>
      <dsp:spPr>
        <a:xfrm rot="21540115">
          <a:off x="7502245" y="385048"/>
          <a:ext cx="615295" cy="73445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6366461"/>
                <a:satOff val="10800"/>
                <a:lumOff val="-39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6366461"/>
                <a:satOff val="10800"/>
                <a:lumOff val="-39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6366461"/>
                <a:satOff val="10800"/>
                <a:lumOff val="-39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kern="1200"/>
        </a:p>
      </dsp:txBody>
      <dsp:txXfrm>
        <a:off x="7502259" y="533547"/>
        <a:ext cx="430707" cy="440673"/>
      </dsp:txXfrm>
    </dsp:sp>
    <dsp:sp modelId="{A5B91A6A-821E-46B3-A154-B27B60AC4DBB}">
      <dsp:nvSpPr>
        <dsp:cNvPr id="0" name=""/>
        <dsp:cNvSpPr/>
      </dsp:nvSpPr>
      <dsp:spPr>
        <a:xfrm>
          <a:off x="8372861" y="322873"/>
          <a:ext cx="2961513" cy="7875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6366461"/>
                <a:satOff val="10800"/>
                <a:lumOff val="-39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6366461"/>
                <a:satOff val="10800"/>
                <a:lumOff val="-39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6366461"/>
                <a:satOff val="10800"/>
                <a:lumOff val="-39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 dirty="0"/>
            <a:t>SIM partenaires</a:t>
          </a:r>
        </a:p>
      </dsp:txBody>
      <dsp:txXfrm>
        <a:off x="8395929" y="345941"/>
        <a:ext cx="2915377" cy="7414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12CAC4-8F1C-4CD9-934D-848BB19BB2A7}">
      <dsp:nvSpPr>
        <dsp:cNvPr id="0" name=""/>
        <dsp:cNvSpPr/>
      </dsp:nvSpPr>
      <dsp:spPr>
        <a:xfrm>
          <a:off x="9963" y="0"/>
          <a:ext cx="2978120" cy="167355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solidFill>
                <a:schemeClr val="tx1"/>
              </a:solidFill>
            </a:rPr>
            <a:t>Composante bourse agricole</a:t>
          </a:r>
        </a:p>
      </dsp:txBody>
      <dsp:txXfrm>
        <a:off x="58980" y="49017"/>
        <a:ext cx="2880086" cy="1575520"/>
      </dsp:txXfrm>
    </dsp:sp>
    <dsp:sp modelId="{39777E28-3619-477A-8E3E-B207A56E2287}">
      <dsp:nvSpPr>
        <dsp:cNvPr id="0" name=""/>
        <dsp:cNvSpPr/>
      </dsp:nvSpPr>
      <dsp:spPr>
        <a:xfrm>
          <a:off x="3285896" y="467490"/>
          <a:ext cx="631361" cy="7385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600" kern="1200"/>
        </a:p>
      </dsp:txBody>
      <dsp:txXfrm>
        <a:off x="3285896" y="615205"/>
        <a:ext cx="441953" cy="443143"/>
      </dsp:txXfrm>
    </dsp:sp>
    <dsp:sp modelId="{996CDABC-4AC5-445F-8C3B-4BD8F09F17CB}">
      <dsp:nvSpPr>
        <dsp:cNvPr id="0" name=""/>
        <dsp:cNvSpPr/>
      </dsp:nvSpPr>
      <dsp:spPr>
        <a:xfrm>
          <a:off x="4179332" y="0"/>
          <a:ext cx="2978120" cy="1673554"/>
        </a:xfrm>
        <a:prstGeom prst="roundRect">
          <a:avLst>
            <a:gd name="adj" fmla="val 10000"/>
          </a:avLst>
        </a:prstGeom>
        <a:solidFill>
          <a:schemeClr val="accent5">
            <a:hueOff val="553124"/>
            <a:satOff val="6280"/>
            <a:lumOff val="568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altLang="fr-FR" sz="2000" kern="1200" dirty="0">
              <a:solidFill>
                <a:schemeClr val="tx1"/>
              </a:solidFill>
            </a:rPr>
            <a:t>Collecte des données des offres de vente/achat des acteurs (mise en relation, informations aux producteurs);</a:t>
          </a:r>
          <a:endParaRPr lang="fr-FR" sz="2000" kern="1200" dirty="0">
            <a:solidFill>
              <a:schemeClr val="tx1"/>
            </a:solidFill>
          </a:endParaRPr>
        </a:p>
      </dsp:txBody>
      <dsp:txXfrm>
        <a:off x="4228349" y="49017"/>
        <a:ext cx="2880086" cy="1575520"/>
      </dsp:txXfrm>
    </dsp:sp>
    <dsp:sp modelId="{2AF69EE1-5F1E-46F6-B34F-CAD6C75D0AE2}">
      <dsp:nvSpPr>
        <dsp:cNvPr id="0" name=""/>
        <dsp:cNvSpPr/>
      </dsp:nvSpPr>
      <dsp:spPr>
        <a:xfrm>
          <a:off x="7455264" y="467490"/>
          <a:ext cx="631361" cy="7385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1106248"/>
            <a:satOff val="12561"/>
            <a:lumOff val="1137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600" kern="1200"/>
        </a:p>
      </dsp:txBody>
      <dsp:txXfrm>
        <a:off x="7455264" y="615205"/>
        <a:ext cx="441953" cy="443143"/>
      </dsp:txXfrm>
    </dsp:sp>
    <dsp:sp modelId="{A5B91A6A-821E-46B3-A154-B27B60AC4DBB}">
      <dsp:nvSpPr>
        <dsp:cNvPr id="0" name=""/>
        <dsp:cNvSpPr/>
      </dsp:nvSpPr>
      <dsp:spPr>
        <a:xfrm>
          <a:off x="8348700" y="398350"/>
          <a:ext cx="2978120" cy="876853"/>
        </a:xfrm>
        <a:prstGeom prst="roundRect">
          <a:avLst>
            <a:gd name="adj" fmla="val 10000"/>
          </a:avLst>
        </a:prstGeom>
        <a:solidFill>
          <a:schemeClr val="accent5">
            <a:hueOff val="1106248"/>
            <a:satOff val="12561"/>
            <a:lumOff val="1137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solidFill>
                <a:schemeClr val="tx1"/>
              </a:solidFill>
            </a:rPr>
            <a:t>Chambres régionales d’agricultures</a:t>
          </a:r>
        </a:p>
      </dsp:txBody>
      <dsp:txXfrm>
        <a:off x="8374382" y="424032"/>
        <a:ext cx="2926756" cy="8254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47E0C6-0FB0-45F0-AED8-B384C8339735}" type="datetimeFigureOut">
              <a:rPr lang="fr-FR" smtClean="0"/>
              <a:t>26/07/2019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34D3BA-AF9F-4462-8B9B-30C177957D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0849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64C5F-8624-4756-B1B7-88031189BE5F}" type="datetimeFigureOut">
              <a:rPr lang="fr-FR" smtClean="0"/>
              <a:t>26/07/2019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A021D-3C42-48D9-A71B-5D3E2F42E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6150051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64C5F-8624-4756-B1B7-88031189BE5F}" type="datetimeFigureOut">
              <a:rPr lang="fr-FR" smtClean="0"/>
              <a:t>26/07/2019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A021D-3C42-48D9-A71B-5D3E2F42E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3414649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64C5F-8624-4756-B1B7-88031189BE5F}" type="datetimeFigureOut">
              <a:rPr lang="fr-FR" smtClean="0"/>
              <a:t>26/07/2019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A021D-3C42-48D9-A71B-5D3E2F42E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1038357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64C5F-8624-4756-B1B7-88031189BE5F}" type="datetimeFigureOut">
              <a:rPr lang="fr-FR" smtClean="0"/>
              <a:t>26/07/2019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A021D-3C42-48D9-A71B-5D3E2F42E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336672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64C5F-8624-4756-B1B7-88031189BE5F}" type="datetimeFigureOut">
              <a:rPr lang="fr-FR" smtClean="0"/>
              <a:t>26/07/2019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A021D-3C42-48D9-A71B-5D3E2F42E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4718858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64C5F-8624-4756-B1B7-88031189BE5F}" type="datetimeFigureOut">
              <a:rPr lang="fr-FR" smtClean="0"/>
              <a:t>26/07/2019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A021D-3C42-48D9-A71B-5D3E2F42E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2570489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64C5F-8624-4756-B1B7-88031189BE5F}" type="datetimeFigureOut">
              <a:rPr lang="fr-FR" smtClean="0"/>
              <a:t>26/07/2019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A021D-3C42-48D9-A71B-5D3E2F42E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4139763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64C5F-8624-4756-B1B7-88031189BE5F}" type="datetimeFigureOut">
              <a:rPr lang="fr-FR" smtClean="0"/>
              <a:t>26/07/2019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A021D-3C42-48D9-A71B-5D3E2F42E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6570034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64C5F-8624-4756-B1B7-88031189BE5F}" type="datetimeFigureOut">
              <a:rPr lang="fr-FR" smtClean="0"/>
              <a:t>26/07/2019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A021D-3C42-48D9-A71B-5D3E2F42E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4986633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64C5F-8624-4756-B1B7-88031189BE5F}" type="datetimeFigureOut">
              <a:rPr lang="fr-FR" smtClean="0"/>
              <a:t>26/07/2019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A021D-3C42-48D9-A71B-5D3E2F42E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9006688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64C5F-8624-4756-B1B7-88031189BE5F}" type="datetimeFigureOut">
              <a:rPr lang="fr-FR" smtClean="0"/>
              <a:t>26/07/2019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A021D-3C42-48D9-A71B-5D3E2F42E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9579545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64C5F-8624-4756-B1B7-88031189BE5F}" type="datetimeFigureOut">
              <a:rPr lang="fr-FR" smtClean="0"/>
              <a:t>26/07/2019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A021D-3C42-48D9-A71B-5D3E2F42EF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1558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7A898B-6B7D-419F-8CD9-7E16C9D9B7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6200" y="3087210"/>
            <a:ext cx="9144000" cy="683580"/>
          </a:xfrm>
        </p:spPr>
        <p:txBody>
          <a:bodyPr>
            <a:noAutofit/>
          </a:bodyPr>
          <a:lstStyle/>
          <a:p>
            <a:r>
              <a:rPr lang="fr-FR" sz="2400" b="1" dirty="0">
                <a:latin typeface="Arial Black" panose="020B0A04020102020204" pitchFamily="34" charset="0"/>
              </a:rPr>
              <a:t>PRESENTATION DU SYSTÈME INTEGRE DES MARCHES AGRO-SYLVO-PASTORAUX (SIMA)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4067F2E-2B84-4DA0-9D0C-854966F1AA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3154" y="4230884"/>
            <a:ext cx="9144000" cy="1063179"/>
          </a:xfrm>
        </p:spPr>
        <p:txBody>
          <a:bodyPr/>
          <a:lstStyle/>
          <a:p>
            <a:r>
              <a:rPr lang="fr-FR" b="1" dirty="0"/>
              <a:t>ATELIER DE REFLEXIONS TECHNOLOGIE DE L’INFORMATION ET DE LA COMMUNICATION POUR LE DÉVELOPPEMENT</a:t>
            </a:r>
            <a:endParaRPr lang="fr-F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A89180-954A-49CA-B553-5732BBD13050}"/>
              </a:ext>
            </a:extLst>
          </p:cNvPr>
          <p:cNvSpPr/>
          <p:nvPr/>
        </p:nvSpPr>
        <p:spPr>
          <a:xfrm>
            <a:off x="168675" y="260474"/>
            <a:ext cx="11789545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altLang="fr-FR" sz="2000" b="1" dirty="0">
                <a:solidFill>
                  <a:srgbClr val="C00000"/>
                </a:solidFill>
              </a:rPr>
              <a:t>DIRECTION GÉNÉRALE DE LA PROMOTION DE L’ECONOMIE RURALE</a:t>
            </a:r>
          </a:p>
          <a:p>
            <a:pPr algn="ctr"/>
            <a:r>
              <a:rPr lang="fr-FR" altLang="fr-FR" sz="2000" b="1" dirty="0">
                <a:solidFill>
                  <a:srgbClr val="C00000"/>
                </a:solidFill>
              </a:rPr>
              <a:t>(DGPER)</a:t>
            </a:r>
          </a:p>
          <a:p>
            <a:pPr algn="ctr"/>
            <a:endParaRPr lang="fr-FR" altLang="fr-FR" sz="2000" b="1" dirty="0">
              <a:solidFill>
                <a:srgbClr val="C00000"/>
              </a:solidFill>
            </a:endParaRPr>
          </a:p>
          <a:p>
            <a:pPr algn="ctr"/>
            <a:endParaRPr lang="fr-FR" altLang="fr-FR" sz="2000" b="1" dirty="0">
              <a:solidFill>
                <a:srgbClr val="C00000"/>
              </a:solidFill>
            </a:endParaRPr>
          </a:p>
          <a:p>
            <a:pPr algn="ctr"/>
            <a:r>
              <a:rPr lang="fr-FR" altLang="fr-FR" sz="2000" b="1" dirty="0">
                <a:solidFill>
                  <a:srgbClr val="C00000"/>
                </a:solidFill>
              </a:rPr>
              <a:t>DIRECTION DU DEVELOPPEMENT DES MARCHES DES PRODUITS AGRICOLES</a:t>
            </a:r>
          </a:p>
          <a:p>
            <a:pPr algn="ctr"/>
            <a:r>
              <a:rPr lang="fr-FR" altLang="fr-FR" sz="2000" b="1" dirty="0">
                <a:solidFill>
                  <a:srgbClr val="C00000"/>
                </a:solidFill>
              </a:rPr>
              <a:t>(DDMPA)</a:t>
            </a:r>
          </a:p>
          <a:p>
            <a:pPr algn="ctr"/>
            <a:endParaRPr lang="fr-FR" altLang="fr-FR" b="1" dirty="0">
              <a:solidFill>
                <a:srgbClr val="C00000"/>
              </a:solidFill>
            </a:endParaRPr>
          </a:p>
          <a:p>
            <a:pPr algn="ctr"/>
            <a:endParaRPr lang="fr-FR" altLang="fr-FR" b="1" dirty="0">
              <a:solidFill>
                <a:srgbClr val="C00000"/>
              </a:solidFill>
            </a:endParaRPr>
          </a:p>
        </p:txBody>
      </p:sp>
      <p:pic>
        <p:nvPicPr>
          <p:cNvPr id="8" name="Image 25">
            <a:extLst>
              <a:ext uri="{FF2B5EF4-FFF2-40B4-BE49-F238E27FC236}">
                <a16:creationId xmlns:a16="http://schemas.microsoft.com/office/drawing/2014/main" id="{98EA6A2E-6769-44F0-A34C-9D31E5EDBD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0342" y="37776"/>
            <a:ext cx="1911658" cy="1469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 1" descr="armoirie_BF">
            <a:extLst>
              <a:ext uri="{FF2B5EF4-FFF2-40B4-BE49-F238E27FC236}">
                <a16:creationId xmlns:a16="http://schemas.microsoft.com/office/drawing/2014/main" id="{22B82B78-00C3-4BC4-B055-6BB51D924268}"/>
              </a:ext>
            </a:extLst>
          </p:cNvPr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8675" y="182087"/>
            <a:ext cx="1467525" cy="1469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02F3F570-04B6-493D-A7C0-E14A4FAA2245}"/>
              </a:ext>
            </a:extLst>
          </p:cNvPr>
          <p:cNvSpPr txBox="1"/>
          <p:nvPr/>
        </p:nvSpPr>
        <p:spPr>
          <a:xfrm>
            <a:off x="168675" y="5784637"/>
            <a:ext cx="5758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Présenté par: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101621766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EB341E-E969-4EFC-AA63-1B4EE34CE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598" y="203201"/>
            <a:ext cx="10515600" cy="309577"/>
          </a:xfrm>
        </p:spPr>
        <p:txBody>
          <a:bodyPr>
            <a:noAutofit/>
          </a:bodyPr>
          <a:lstStyle/>
          <a:p>
            <a:r>
              <a:rPr lang="fr-FR" sz="2400" dirty="0">
                <a:latin typeface="Arial Black" panose="020B0A04020102020204" pitchFamily="34" charset="0"/>
              </a:rPr>
              <a:t>4.  Défis rencontrés/Solutions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DA3523-83C0-4ED6-A3BF-2783C6211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32" y="512778"/>
            <a:ext cx="11993732" cy="6234251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fr-FR" sz="7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 Défis rencontrés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fr-FR" sz="7700" dirty="0">
                <a:latin typeface="Arial" panose="020B0604020202020204" pitchFamily="34" charset="0"/>
                <a:cs typeface="Arial" panose="020B0604020202020204" pitchFamily="34" charset="0"/>
              </a:rPr>
              <a:t>Les défis majeurs rencontrés sont entre autres :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fr-FR" sz="8000" dirty="0">
                <a:latin typeface="Arial" panose="020B0604020202020204" pitchFamily="34" charset="0"/>
                <a:cs typeface="Arial" panose="020B0604020202020204" pitchFamily="34" charset="0"/>
              </a:rPr>
              <a:t>Insuffisances techniques de la plateforme à répondre à certains besoins spécifiques des utilisateurs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fr-FR" sz="8000" dirty="0">
                <a:latin typeface="Arial" panose="020B0604020202020204" pitchFamily="34" charset="0"/>
                <a:cs typeface="Arial" panose="020B0604020202020204" pitchFamily="34" charset="0"/>
              </a:rPr>
              <a:t>Instabilité de la connexion internet mobiles dans bon nombre de localités (retard de transmission de données, difficultés d’exploitation de la plateforme électronique, perte d’opportunités commerciales, </a:t>
            </a:r>
            <a:r>
              <a:rPr lang="fr-FR" sz="8000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fr-FR" sz="8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fr-FR" sz="8000" dirty="0">
                <a:latin typeface="Arial" panose="020B0604020202020204" pitchFamily="34" charset="0"/>
                <a:cs typeface="Arial" panose="020B0604020202020204" pitchFamily="34" charset="0"/>
              </a:rPr>
              <a:t>Réticences des acteurs du monde rural à l’utilisation des services d’informations électroniques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fr-FR" sz="8000" dirty="0">
                <a:latin typeface="Arial" panose="020B0604020202020204" pitchFamily="34" charset="0"/>
                <a:cs typeface="Arial" panose="020B0604020202020204" pitchFamily="34" charset="0"/>
              </a:rPr>
              <a:t>Taux d’analphabétisme élevé au niveau des acteurs de base des chaines de valeurs Agricoles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fr-FR" sz="8000" dirty="0">
                <a:latin typeface="Arial" panose="020B0604020202020204" pitchFamily="34" charset="0"/>
                <a:cs typeface="Arial" panose="020B0604020202020204" pitchFamily="34" charset="0"/>
              </a:rPr>
              <a:t>Réticences des SIM Partenaires à l’intégration de la plateforme fédérateurs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fr-FR" sz="8000" dirty="0">
                <a:latin typeface="Arial" panose="020B0604020202020204" pitchFamily="34" charset="0"/>
                <a:cs typeface="Arial" panose="020B0604020202020204" pitchFamily="34" charset="0"/>
              </a:rPr>
              <a:t>Difficultés d’utilisation des outils de collecte mobile et de l’application de collecte par les agents de marché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fr-FR" sz="8000" dirty="0">
                <a:latin typeface="Arial" panose="020B0604020202020204" pitchFamily="34" charset="0"/>
                <a:cs typeface="Arial" panose="020B0604020202020204" pitchFamily="34" charset="0"/>
              </a:rPr>
              <a:t>Faible représentativité des prix au niveau national (faible couverture nationale)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fr-FR" sz="8000" dirty="0">
                <a:latin typeface="Arial" panose="020B0604020202020204" pitchFamily="34" charset="0"/>
                <a:cs typeface="Arial" panose="020B0604020202020204" pitchFamily="34" charset="0"/>
              </a:rPr>
              <a:t>Difficultés de financement de certaines activités de visibilité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endParaRPr lang="fr-FR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77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65417674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855C06-9E53-4DBC-90E5-9B1575C1C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375"/>
            <a:ext cx="10515600" cy="496009"/>
          </a:xfrm>
        </p:spPr>
        <p:txBody>
          <a:bodyPr>
            <a:normAutofit/>
          </a:bodyPr>
          <a:lstStyle/>
          <a:p>
            <a:r>
              <a:rPr lang="fr-F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 Solutions apportées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DF0ED8-6574-4D36-A541-FC65F343A8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798" y="476250"/>
            <a:ext cx="11194002" cy="6302375"/>
          </a:xfrm>
        </p:spPr>
        <p:txBody>
          <a:bodyPr>
            <a:normAutofit fontScale="47500" lnSpcReduction="20000"/>
          </a:bodyPr>
          <a:lstStyle/>
          <a:p>
            <a:pPr algn="just">
              <a:lnSpc>
                <a:spcPct val="170000"/>
              </a:lnSpc>
              <a:buFont typeface="Wingdings" panose="05000000000000000000" pitchFamily="2" charset="2"/>
              <a:buChar char="§"/>
              <a:defRPr/>
            </a:pPr>
            <a:r>
              <a:rPr lang="fr-FR" sz="4200" dirty="0">
                <a:latin typeface="Arial" panose="020B0604020202020204" pitchFamily="34" charset="0"/>
                <a:cs typeface="Arial" panose="020B0604020202020204" pitchFamily="34" charset="0"/>
              </a:rPr>
              <a:t>Mise en place d’un </a:t>
            </a:r>
            <a:r>
              <a:rPr lang="fr-FR" altLang="fr-FR" sz="4200" dirty="0">
                <a:latin typeface="Arial" panose="020B0604020202020204" pitchFamily="34" charset="0"/>
                <a:cs typeface="Arial" panose="020B0604020202020204" pitchFamily="34" charset="0"/>
              </a:rPr>
              <a:t>cadre institutionnel de concertation trimestriel avec les structures dans le domaine de l’information des marchés agricoles et de la sécurité alimentaires impliquées dans la mise en œuvre du SIMA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§"/>
              <a:defRPr/>
            </a:pPr>
            <a:r>
              <a:rPr lang="fr-FR" sz="4200" dirty="0">
                <a:latin typeface="Arial" panose="020B0604020202020204" pitchFamily="34" charset="0"/>
                <a:cs typeface="Arial" panose="020B0604020202020204" pitchFamily="34" charset="0"/>
              </a:rPr>
              <a:t>Création au sein des CRA de cellules d’informations régionales pour l’appui technique en matière de commercialisation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§"/>
              <a:defRPr/>
            </a:pPr>
            <a:r>
              <a:rPr lang="fr-FR" sz="4200" dirty="0">
                <a:latin typeface="Arial" panose="020B0604020202020204" pitchFamily="34" charset="0"/>
                <a:cs typeface="Arial" panose="020B0604020202020204" pitchFamily="34" charset="0"/>
              </a:rPr>
              <a:t>Couverture de nouveaux marchés 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§"/>
              <a:defRPr/>
            </a:pPr>
            <a:r>
              <a:rPr lang="fr-FR" sz="4200" dirty="0">
                <a:latin typeface="Arial" panose="020B0604020202020204" pitchFamily="34" charset="0"/>
                <a:cs typeface="Arial" panose="020B0604020202020204" pitchFamily="34" charset="0"/>
              </a:rPr>
              <a:t>Tenue de séminaires annuels de formation/recyclage des agents de marchés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§"/>
              <a:defRPr/>
            </a:pPr>
            <a:r>
              <a:rPr lang="fr-FR" sz="4200" dirty="0">
                <a:latin typeface="Arial" panose="020B0604020202020204" pitchFamily="34" charset="0"/>
                <a:cs typeface="Arial" panose="020B0604020202020204" pitchFamily="34" charset="0"/>
              </a:rPr>
              <a:t>Réflexions en cours au sein des CRA sur la thématique de l’autofinancement des Cellules d’information régionales (CIR)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§"/>
              <a:defRPr/>
            </a:pPr>
            <a:r>
              <a:rPr lang="fr-FR" sz="4200" dirty="0">
                <a:latin typeface="Arial" panose="020B0604020202020204" pitchFamily="34" charset="0"/>
                <a:cs typeface="Arial" panose="020B0604020202020204" pitchFamily="34" charset="0"/>
              </a:rPr>
              <a:t>La prise en compte des activités du SIMA dans le budget de l’Etat 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§"/>
              <a:defRPr/>
            </a:pPr>
            <a:r>
              <a:rPr lang="fr-FR" sz="4200" dirty="0">
                <a:latin typeface="Arial" panose="020B0604020202020204" pitchFamily="34" charset="0"/>
                <a:cs typeface="Arial" panose="020B0604020202020204" pitchFamily="34" charset="0"/>
              </a:rPr>
              <a:t> Remise à niveau de la plateforme électronique (en cours d’achèvement)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§"/>
              <a:defRPr/>
            </a:pPr>
            <a:endParaRPr lang="fr-FR" sz="4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75433581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747781-90B4-4D62-818D-6C01B90E8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47434"/>
          </a:xfrm>
        </p:spPr>
        <p:txBody>
          <a:bodyPr>
            <a:noAutofit/>
          </a:bodyPr>
          <a:lstStyle/>
          <a:p>
            <a:r>
              <a:rPr lang="fr-FR" sz="2400" dirty="0">
                <a:latin typeface="Arial Black" panose="020B0A04020102020204" pitchFamily="34" charset="0"/>
              </a:rPr>
              <a:t>5.  LECONS APPRISES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C8ABD8B-CA17-4E89-94EF-21B6AACC63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741680"/>
            <a:ext cx="12001500" cy="6116320"/>
          </a:xfrm>
        </p:spPr>
        <p:txBody>
          <a:bodyPr>
            <a:normAutofit lnSpcReduction="10000"/>
          </a:bodyPr>
          <a:lstStyle/>
          <a:p>
            <a:pPr algn="just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L’utilisation des services d’informations électroniques par les utilisateurs contribuent fortement à l’accès en temps quasi-réels des informations/opportunités de marchés</a:t>
            </a:r>
          </a:p>
          <a:p>
            <a:pPr algn="just"/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La bonne motivation des agents de collecte permet la remontée des données dans la qualité</a:t>
            </a:r>
          </a:p>
          <a:p>
            <a:pPr algn="just"/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La tenue de cadre de concertation contribue efficacement au renforcement des liens de partenariat et par ricochet attenue l’esprit de concurrence </a:t>
            </a:r>
          </a:p>
          <a:p>
            <a:pPr algn="just"/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La mise en place d’une plateforme électronique permet (i) une meilleure communication entre acteurs, (ii) une meilleure gestion des bases de données et (ii) un meilleur suivi des prix/offres</a:t>
            </a:r>
          </a:p>
          <a:p>
            <a:pPr algn="just"/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La création d’un centre d’informations de proximité au sein des CRA a permis la décentralisation du SIMA en région et l’appui permanent des utilisateurs en matière d’information/formation</a:t>
            </a:r>
          </a:p>
        </p:txBody>
      </p:sp>
    </p:spTree>
    <p:extLst>
      <p:ext uri="{BB962C8B-B14F-4D97-AF65-F5344CB8AC3E}">
        <p14:creationId xmlns:p14="http://schemas.microsoft.com/office/powerpoint/2010/main" val="1393211320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C9C81F-FF59-4973-9B8B-5809C83C3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8153"/>
          </a:xfrm>
        </p:spPr>
        <p:txBody>
          <a:bodyPr>
            <a:normAutofit/>
          </a:bodyPr>
          <a:lstStyle/>
          <a:p>
            <a:r>
              <a:rPr lang="fr-FR" sz="2400" dirty="0">
                <a:latin typeface="Arial Black" panose="020B0A04020102020204" pitchFamily="34" charset="0"/>
              </a:rPr>
              <a:t>6.  RECOMMANDATIONS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D8867EF-AA77-496F-8DDE-D122E2A0E2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3" y="923278"/>
            <a:ext cx="11816179" cy="59347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Les recommandations ci-dessous contribueront fortement à consolider les acquis et renforcer le dispositif.</a:t>
            </a:r>
          </a:p>
          <a:p>
            <a:pPr lvl="0" algn="just"/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Mettre en place un mécanisme pour le financement du SIMA jusqu’à son </a:t>
            </a:r>
            <a:r>
              <a:rPr lang="fr-FR" sz="2200" dirty="0" err="1">
                <a:latin typeface="Arial" panose="020B0604020202020204" pitchFamily="34" charset="0"/>
                <a:cs typeface="Arial" panose="020B0604020202020204" pitchFamily="34" charset="0"/>
              </a:rPr>
              <a:t>auto-prise</a:t>
            </a: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 en charge</a:t>
            </a:r>
          </a:p>
          <a:p>
            <a:pPr lvl="0" algn="just"/>
            <a:endParaRPr lang="fr-F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Impliquer le dispositif des services techniques déconcentrés dans la mise en œuvre du SIMA à travers sa promotion auprès des acteurs à la base</a:t>
            </a:r>
          </a:p>
          <a:p>
            <a:pPr lvl="0" algn="just"/>
            <a:endParaRPr lang="fr-F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Renforcer les partenariats avec les initiatives existantes au niveau national et sous régional pour la collaboration en matière de partage d’informations</a:t>
            </a:r>
          </a:p>
          <a:p>
            <a:pPr lvl="0" algn="just"/>
            <a:endParaRPr lang="fr-F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Appuyer le développement de nouvelles applications pour une plus grande prise en compte des besoins de utilisateurs (production et transformation)</a:t>
            </a:r>
          </a:p>
          <a:p>
            <a:pPr marL="0" indent="0" algn="just">
              <a:buNone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76226234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3FCE36-BDB4-44B9-9F63-4789815C6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2238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br>
              <a:rPr lang="fr-FR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charset="0"/>
                <a:cs typeface="Arial" charset="0"/>
              </a:rPr>
            </a:br>
            <a:endParaRPr lang="fr-FR" dirty="0"/>
          </a:p>
        </p:txBody>
      </p:sp>
      <p:pic>
        <p:nvPicPr>
          <p:cNvPr id="4" name="Image 7" descr="C:\Users\2000\Downloads\20170207_122757 (2).jpg">
            <a:extLst>
              <a:ext uri="{FF2B5EF4-FFF2-40B4-BE49-F238E27FC236}">
                <a16:creationId xmlns:a16="http://schemas.microsoft.com/office/drawing/2014/main" id="{41D1E578-4550-4676-A285-116C3C45ADB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42556" y="1825625"/>
            <a:ext cx="6106887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5FCF9708-89BF-4B2F-B3C8-6DBF2DAA6E48}"/>
              </a:ext>
            </a:extLst>
          </p:cNvPr>
          <p:cNvSpPr txBox="1">
            <a:spLocks/>
          </p:cNvSpPr>
          <p:nvPr/>
        </p:nvSpPr>
        <p:spPr>
          <a:xfrm>
            <a:off x="863588" y="6271309"/>
            <a:ext cx="7416824" cy="586691"/>
          </a:xfrm>
          <a:prstGeom prst="rect">
            <a:avLst/>
          </a:prstGeom>
        </p:spPr>
        <p:txBody>
          <a:bodyPr anchor="ctr">
            <a:normAutofit fontScale="925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sz="40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radley Hand ITC" pitchFamily="66" charset="0"/>
                <a:ea typeface="+mj-ea"/>
                <a:cs typeface="+mj-cs"/>
              </a:rPr>
              <a:t>Questions    et   commentaires!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6845B8-65B1-4DF6-97D1-47EBEDC42195}"/>
              </a:ext>
            </a:extLst>
          </p:cNvPr>
          <p:cNvSpPr/>
          <p:nvPr/>
        </p:nvSpPr>
        <p:spPr>
          <a:xfrm>
            <a:off x="2647999" y="1199"/>
            <a:ext cx="6372708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fr-FR" sz="2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charset="0"/>
                <a:cs typeface="Arial" charset="0"/>
              </a:rPr>
              <a:t>MERCI POUR VOTRE</a:t>
            </a:r>
          </a:p>
          <a:p>
            <a:pPr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fr-FR" sz="2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charset="0"/>
                <a:cs typeface="Arial" charset="0"/>
              </a:rPr>
              <a:t>ATTENTION</a:t>
            </a:r>
          </a:p>
        </p:txBody>
      </p:sp>
    </p:spTree>
    <p:extLst>
      <p:ext uri="{BB962C8B-B14F-4D97-AF65-F5344CB8AC3E}">
        <p14:creationId xmlns:p14="http://schemas.microsoft.com/office/powerpoint/2010/main" val="2216136817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DBFAFF-8DFA-4348-8117-DF3D749BF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78254"/>
          </a:xfrm>
        </p:spPr>
        <p:txBody>
          <a:bodyPr>
            <a:normAutofit fontScale="90000"/>
          </a:bodyPr>
          <a:lstStyle/>
          <a:p>
            <a:r>
              <a:rPr lang="fr-FR" b="1" dirty="0">
                <a:latin typeface="Arial Black" panose="020B0A04020102020204" pitchFamily="34" charset="0"/>
              </a:rPr>
              <a:t>PLAN DE PRESENTATION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2DB37FC-4846-4C39-A0D9-0815B3F21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0932"/>
            <a:ext cx="10515600" cy="5684668"/>
          </a:xfrm>
        </p:spPr>
        <p:txBody>
          <a:bodyPr/>
          <a:lstStyle/>
          <a:p>
            <a:pPr lvl="1"/>
            <a:endParaRPr lang="fr-FR" dirty="0"/>
          </a:p>
          <a:p>
            <a:pPr marL="457200" lvl="1" indent="0">
              <a:buNone/>
            </a:pPr>
            <a:r>
              <a:rPr lang="fr-FR" b="1" dirty="0"/>
              <a:t>1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fr-FR" b="1" dirty="0">
                <a:latin typeface="Arial Black" panose="020B0A04020102020204" pitchFamily="34" charset="0"/>
                <a:cs typeface="Arial" panose="020B0604020202020204" pitchFamily="34" charset="0"/>
              </a:rPr>
              <a:t>Présentation du SIMA </a:t>
            </a:r>
          </a:p>
          <a:p>
            <a:pPr lvl="1"/>
            <a:endParaRPr lang="fr-FR" sz="2000" b="1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fr-FR" b="1" dirty="0">
                <a:latin typeface="Arial Black" panose="020B0A04020102020204" pitchFamily="34" charset="0"/>
                <a:cs typeface="Arial" panose="020B0604020202020204" pitchFamily="34" charset="0"/>
              </a:rPr>
              <a:t>2.  Résultats attendus</a:t>
            </a:r>
          </a:p>
          <a:p>
            <a:pPr lvl="1"/>
            <a:endParaRPr lang="fr-FR" sz="2000" b="1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fr-FR" b="1" dirty="0">
                <a:latin typeface="Arial Black" panose="020B0A04020102020204" pitchFamily="34" charset="0"/>
                <a:cs typeface="Arial" panose="020B0604020202020204" pitchFamily="34" charset="0"/>
              </a:rPr>
              <a:t>3.  Raisons d’utilisation des solutions TIC</a:t>
            </a:r>
          </a:p>
          <a:p>
            <a:pPr lvl="1"/>
            <a:endParaRPr lang="fr-FR" sz="2000" b="1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fr-FR" b="1" dirty="0">
                <a:latin typeface="Arial Black" panose="020B0A04020102020204" pitchFamily="34" charset="0"/>
                <a:cs typeface="Arial" panose="020B0604020202020204" pitchFamily="34" charset="0"/>
              </a:rPr>
              <a:t>4.  Défis rencontrés/ les solutions apportées</a:t>
            </a:r>
          </a:p>
          <a:p>
            <a:pPr lvl="1"/>
            <a:endParaRPr lang="fr-FR" sz="2000" b="1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fr-FR" b="1" dirty="0">
                <a:latin typeface="Arial Black" panose="020B0A04020102020204" pitchFamily="34" charset="0"/>
                <a:cs typeface="Arial" panose="020B0604020202020204" pitchFamily="34" charset="0"/>
              </a:rPr>
              <a:t>5.  Leçons apprises </a:t>
            </a:r>
          </a:p>
          <a:p>
            <a:pPr lvl="1"/>
            <a:endParaRPr lang="fr-FR" sz="2000" b="1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fr-FR" b="1" dirty="0">
                <a:latin typeface="Arial Black" panose="020B0A04020102020204" pitchFamily="34" charset="0"/>
                <a:cs typeface="Arial" panose="020B0604020202020204" pitchFamily="34" charset="0"/>
              </a:rPr>
              <a:t>6.  Recommandations</a:t>
            </a:r>
            <a:endParaRPr lang="fr-FR" sz="2000" b="1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51804633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9E9493-52AF-45B6-BCC6-89B8A7A38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87349"/>
          </a:xfrm>
        </p:spPr>
        <p:txBody>
          <a:bodyPr>
            <a:noAutofit/>
          </a:bodyPr>
          <a:lstStyle/>
          <a:p>
            <a:r>
              <a:rPr lang="fr-FR" sz="3200" b="1" dirty="0">
                <a:latin typeface="Arial Black" panose="020B0A04020102020204" pitchFamily="34" charset="0"/>
                <a:cs typeface="Arial" panose="020B0604020202020204" pitchFamily="34" charset="0"/>
              </a:rPr>
              <a:t>1.  PRESENTATION DU DIPSOTIF SIMA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7DFD52B-9886-4030-A02E-2D21EAF64A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" y="752476"/>
            <a:ext cx="11991975" cy="5981700"/>
          </a:xfrm>
        </p:spPr>
        <p:txBody>
          <a:bodyPr>
            <a:normAutofit fontScale="25000" lnSpcReduction="20000"/>
          </a:bodyPr>
          <a:lstStyle/>
          <a:p>
            <a:pPr marL="514350" indent="-514350">
              <a:buFont typeface="+mj-lt"/>
              <a:buAutoNum type="arabicPeriod"/>
              <a:defRPr/>
            </a:pPr>
            <a:endParaRPr lang="fr-FR" altLang="fr-FR" sz="7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fr-FR" altLang="fr-FR" sz="8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 CONTEXTE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fr-FR" altLang="fr-FR" sz="7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fr-FR" altLang="fr-FR" sz="8800" dirty="0">
                <a:latin typeface="Arial" panose="020B0604020202020204" pitchFamily="34" charset="0"/>
                <a:cs typeface="Arial" panose="020B0604020202020204" pitchFamily="34" charset="0"/>
              </a:rPr>
              <a:t>En 2004, face à l’insécurité alimentaire, le Gouvernement a adopté  le Plan d’action du Système d’information sur la sécurité alimentaire (PA-SISA) afin de:</a:t>
            </a:r>
          </a:p>
          <a:p>
            <a:pPr algn="just">
              <a:defRPr/>
            </a:pPr>
            <a:endParaRPr lang="fr-FR" altLang="fr-FR" sz="8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defRPr/>
            </a:pPr>
            <a:r>
              <a:rPr lang="fr-FR" altLang="fr-FR" sz="8000" dirty="0">
                <a:latin typeface="Arial" panose="020B0604020202020204" pitchFamily="34" charset="0"/>
                <a:cs typeface="Arial" panose="020B0604020202020204" pitchFamily="34" charset="0"/>
              </a:rPr>
              <a:t>résorber les insuffisances des dispositifs d’information œuvrant dans le domaine de la sécurité alimentaire;</a:t>
            </a:r>
          </a:p>
          <a:p>
            <a:pPr lvl="1" algn="just">
              <a:defRPr/>
            </a:pPr>
            <a:r>
              <a:rPr lang="fr-FR" altLang="fr-FR" sz="8000" dirty="0">
                <a:latin typeface="Arial" panose="020B0604020202020204" pitchFamily="34" charset="0"/>
                <a:cs typeface="Arial" panose="020B0604020202020204" pitchFamily="34" charset="0"/>
              </a:rPr>
              <a:t>relever les défis liés au développement des marchés agro-</a:t>
            </a:r>
            <a:r>
              <a:rPr lang="fr-FR" altLang="fr-FR" sz="8000" dirty="0" err="1">
                <a:latin typeface="Arial" panose="020B0604020202020204" pitchFamily="34" charset="0"/>
                <a:cs typeface="Arial" panose="020B0604020202020204" pitchFamily="34" charset="0"/>
              </a:rPr>
              <a:t>sylvo</a:t>
            </a:r>
            <a:r>
              <a:rPr lang="fr-FR" altLang="fr-FR" sz="8000" dirty="0">
                <a:latin typeface="Arial" panose="020B0604020202020204" pitchFamily="34" charset="0"/>
                <a:cs typeface="Arial" panose="020B0604020202020204" pitchFamily="34" charset="0"/>
              </a:rPr>
              <a:t>-pastoraux par l’information</a:t>
            </a:r>
          </a:p>
          <a:p>
            <a:pPr marL="0" indent="0" algn="just">
              <a:buFont typeface="Wingdings 2" panose="05020102010507070707" pitchFamily="18" charset="2"/>
              <a:buNone/>
              <a:defRPr/>
            </a:pPr>
            <a:endParaRPr lang="fr-FR" altLang="fr-FR" sz="8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fr-FR" altLang="fr-FR" sz="8800" dirty="0">
                <a:latin typeface="Arial" panose="020B0604020202020204" pitchFamily="34" charset="0"/>
                <a:cs typeface="Arial" panose="020B0604020202020204" pitchFamily="34" charset="0"/>
              </a:rPr>
              <a:t>2011 :  le PAPSA a appuyé la DGPER  pour la conduite d’un processus de rénovation technique des systèmes d’information sur les marchés (RT-SIMA) ;</a:t>
            </a:r>
          </a:p>
          <a:p>
            <a:pPr algn="just">
              <a:defRPr/>
            </a:pPr>
            <a:endParaRPr lang="fr-FR" altLang="fr-FR" sz="8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fr-FR" altLang="fr-FR" sz="8800" dirty="0">
                <a:latin typeface="Arial" panose="020B0604020202020204" pitchFamily="34" charset="0"/>
                <a:cs typeface="Arial" panose="020B0604020202020204" pitchFamily="34" charset="0"/>
              </a:rPr>
              <a:t>2013 – 2014 : Le processus s’est traduit par le développement et déploiement d’une plateforme électronique SIMA intégrant les CIR/CRA, les SIM leaders (SONAGES, PFNL et Bétail) ;</a:t>
            </a:r>
          </a:p>
          <a:p>
            <a:pPr algn="just">
              <a:defRPr/>
            </a:pPr>
            <a:endParaRPr lang="fr-FR" altLang="fr-FR" sz="8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fr-FR" altLang="fr-FR" sz="8800" dirty="0">
                <a:latin typeface="Arial" panose="020B0604020202020204" pitchFamily="34" charset="0"/>
                <a:cs typeface="Arial" panose="020B0604020202020204" pitchFamily="34" charset="0"/>
              </a:rPr>
              <a:t>2015 : opérationnalisation effective des 13 Cellules d’information régionales CIR/CRA avec pour objectif ultime d’améliorer la commercialisation des produits agro-</a:t>
            </a:r>
            <a:r>
              <a:rPr lang="fr-FR" altLang="fr-FR" sz="8800" dirty="0" err="1">
                <a:latin typeface="Arial" panose="020B0604020202020204" pitchFamily="34" charset="0"/>
                <a:cs typeface="Arial" panose="020B0604020202020204" pitchFamily="34" charset="0"/>
              </a:rPr>
              <a:t>sylvo</a:t>
            </a:r>
            <a:r>
              <a:rPr lang="fr-FR" altLang="fr-FR" sz="8800" dirty="0">
                <a:latin typeface="Arial" panose="020B0604020202020204" pitchFamily="34" charset="0"/>
                <a:cs typeface="Arial" panose="020B0604020202020204" pitchFamily="34" charset="0"/>
              </a:rPr>
              <a:t>-pastoraux </a:t>
            </a:r>
          </a:p>
          <a:p>
            <a:pPr algn="just">
              <a:defRPr/>
            </a:pPr>
            <a:endParaRPr lang="fr-FR" altLang="fr-FR" sz="8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fr-FR" altLang="fr-FR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15664916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C856560-C1C7-4610-8B1F-D5387D85BC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15" y="195309"/>
            <a:ext cx="12109882" cy="6596016"/>
          </a:xfrm>
        </p:spPr>
        <p:txBody>
          <a:bodyPr/>
          <a:lstStyle/>
          <a:p>
            <a:pPr marL="0" indent="0">
              <a:buNone/>
            </a:pPr>
            <a:r>
              <a:rPr lang="fr-FR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 Organisation et fonctionnement</a:t>
            </a:r>
          </a:p>
          <a:p>
            <a:pPr marL="0" indent="0">
              <a:buNone/>
            </a:pPr>
            <a:endParaRPr lang="fr-FR" dirty="0">
              <a:solidFill>
                <a:srgbClr val="FF0000"/>
              </a:solidFill>
            </a:endParaRPr>
          </a:p>
          <a:p>
            <a:pPr marL="438150" indent="-319088" algn="just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fr-FR" altLang="fr-FR" sz="2000" dirty="0">
                <a:latin typeface="Arial" panose="020B0604020202020204" pitchFamily="34" charset="0"/>
                <a:cs typeface="Arial" panose="020B0604020202020204" pitchFamily="34" charset="0"/>
              </a:rPr>
              <a:t>Le SIMA est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un système </a:t>
            </a:r>
            <a:r>
              <a:rPr lang="fr-FR" sz="2000" u="sng" dirty="0">
                <a:latin typeface="Arial" panose="020B0604020202020204" pitchFamily="34" charset="0"/>
                <a:cs typeface="Arial" panose="020B0604020202020204" pitchFamily="34" charset="0"/>
              </a:rPr>
              <a:t>intégré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d’informations sur les marchés agro-</a:t>
            </a:r>
            <a:r>
              <a:rPr lang="fr-FR" sz="2000" dirty="0" err="1">
                <a:latin typeface="Arial" panose="020B0604020202020204" pitchFamily="34" charset="0"/>
                <a:cs typeface="Arial" panose="020B0604020202020204" pitchFamily="34" charset="0"/>
              </a:rPr>
              <a:t>sylvo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-pastoraux utilisant les TIC. </a:t>
            </a:r>
          </a:p>
          <a:p>
            <a:pPr marL="438150" indent="-319088" algn="just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endParaRPr lang="fr-F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38150" indent="-319088" algn="just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endParaRPr lang="fr-FR" alt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38150" indent="-319088" algn="just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endParaRPr lang="fr-FR" alt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38150" indent="-319088" algn="just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endParaRPr lang="fr-FR" alt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38150" indent="-319088" algn="just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fr-FR" alt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SIMA = 2 composantes essentielles</a:t>
            </a:r>
          </a:p>
          <a:p>
            <a:pPr marL="438150" indent="-319088" algn="just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endParaRPr lang="fr-FR" alt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D3DDE097-5C2B-47A8-B053-EB557B14D6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4205785"/>
              </p:ext>
            </p:extLst>
          </p:nvPr>
        </p:nvGraphicFramePr>
        <p:xfrm>
          <a:off x="195307" y="2816108"/>
          <a:ext cx="11336785" cy="15783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me 4">
            <a:extLst>
              <a:ext uri="{FF2B5EF4-FFF2-40B4-BE49-F238E27FC236}">
                <a16:creationId xmlns:a16="http://schemas.microsoft.com/office/drawing/2014/main" id="{2C3716E7-068E-4BF5-B07B-4159F6152A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1103859"/>
              </p:ext>
            </p:extLst>
          </p:nvPr>
        </p:nvGraphicFramePr>
        <p:xfrm>
          <a:off x="195308" y="4780512"/>
          <a:ext cx="11336785" cy="16735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Sous-titre 2">
            <a:extLst>
              <a:ext uri="{FF2B5EF4-FFF2-40B4-BE49-F238E27FC236}">
                <a16:creationId xmlns:a16="http://schemas.microsoft.com/office/drawing/2014/main" id="{BC35370D-346C-44E8-B309-018DBE3ED647}"/>
              </a:ext>
            </a:extLst>
          </p:cNvPr>
          <p:cNvSpPr txBox="1">
            <a:spLocks/>
          </p:cNvSpPr>
          <p:nvPr/>
        </p:nvSpPr>
        <p:spPr bwMode="auto">
          <a:xfrm>
            <a:off x="195308" y="1352515"/>
            <a:ext cx="82804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547688" indent="-22860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822325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096963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13716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1828800" indent="-228600" fontAlgn="base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286000" indent="-228600" fontAlgn="base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2743200" indent="-228600" fontAlgn="base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200400" indent="-228600" fontAlgn="base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None/>
            </a:pPr>
            <a:r>
              <a:rPr lang="fr-FR" altLang="fr-FR" sz="2300" i="1" u="sng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Adresse d’accès à la plateforme</a:t>
            </a:r>
            <a:r>
              <a:rPr lang="fr-FR" altLang="fr-FR" sz="23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: magri.manobi.com</a:t>
            </a:r>
          </a:p>
        </p:txBody>
      </p:sp>
    </p:spTree>
    <p:extLst>
      <p:ext uri="{BB962C8B-B14F-4D97-AF65-F5344CB8AC3E}">
        <p14:creationId xmlns:p14="http://schemas.microsoft.com/office/powerpoint/2010/main" val="13936918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2697D7-6E36-4203-9EEA-0F7A888F3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" y="119850"/>
            <a:ext cx="12077700" cy="6096108"/>
          </a:xfrm>
        </p:spPr>
        <p:txBody>
          <a:bodyPr/>
          <a:lstStyle/>
          <a:p>
            <a:pPr marL="0" indent="0">
              <a:buNone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La plate-forme du SIMA est organisée comme un dispositif collaboratif dans lequel chaque SIM, chaque utilisateur et chaque client dispose d’un accès dédié à son espace web de travail spécifique</a:t>
            </a:r>
          </a:p>
        </p:txBody>
      </p:sp>
      <p:pic>
        <p:nvPicPr>
          <p:cNvPr id="8" name="Diagramme 3">
            <a:extLst>
              <a:ext uri="{FF2B5EF4-FFF2-40B4-BE49-F238E27FC236}">
                <a16:creationId xmlns:a16="http://schemas.microsoft.com/office/drawing/2014/main" id="{112A3292-EC9D-45AE-8EEB-497510317661}"/>
              </a:ext>
            </a:extLst>
          </p:cNvPr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" t="1" r="-539" b="1"/>
          <a:stretch/>
        </p:blipFill>
        <p:spPr bwMode="auto">
          <a:xfrm>
            <a:off x="417251" y="800100"/>
            <a:ext cx="11043822" cy="6057900"/>
          </a:xfrm>
          <a:prstGeom prst="rect">
            <a:avLst/>
          </a:prstGeom>
          <a:ln w="9525">
            <a:solidFill>
              <a:srgbClr val="FF0000"/>
            </a:solidFill>
            <a:miter lim="800000"/>
            <a:headEnd/>
            <a:tailEnd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e 8">
            <a:extLst>
              <a:ext uri="{FF2B5EF4-FFF2-40B4-BE49-F238E27FC236}">
                <a16:creationId xmlns:a16="http://schemas.microsoft.com/office/drawing/2014/main" id="{B95AEB47-2287-4FC8-A5BA-BC4518C96E4E}"/>
              </a:ext>
            </a:extLst>
          </p:cNvPr>
          <p:cNvGrpSpPr/>
          <p:nvPr/>
        </p:nvGrpSpPr>
        <p:grpSpPr>
          <a:xfrm>
            <a:off x="730927" y="1708665"/>
            <a:ext cx="6790045" cy="3881670"/>
            <a:chOff x="251520" y="317183"/>
            <a:chExt cx="6696744" cy="5897893"/>
          </a:xfrm>
        </p:grpSpPr>
        <p:cxnSp>
          <p:nvCxnSpPr>
            <p:cNvPr id="10" name="Connecteur droit avec flèche 9">
              <a:extLst>
                <a:ext uri="{FF2B5EF4-FFF2-40B4-BE49-F238E27FC236}">
                  <a16:creationId xmlns:a16="http://schemas.microsoft.com/office/drawing/2014/main" id="{E42B6FD3-1008-4D49-9971-8A279FC9CC21}"/>
                </a:ext>
              </a:extLst>
            </p:cNvPr>
            <p:cNvCxnSpPr>
              <a:cxnSpLocks/>
            </p:cNvCxnSpPr>
            <p:nvPr/>
          </p:nvCxnSpPr>
          <p:spPr>
            <a:xfrm>
              <a:off x="1209720" y="747858"/>
              <a:ext cx="637943" cy="1859365"/>
            </a:xfrm>
            <a:prstGeom prst="straightConnector1">
              <a:avLst/>
            </a:prstGeom>
            <a:ln w="2222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28C04B48-11B8-45AF-AF86-325957F97408}"/>
                </a:ext>
              </a:extLst>
            </p:cNvPr>
            <p:cNvSpPr/>
            <p:nvPr/>
          </p:nvSpPr>
          <p:spPr>
            <a:xfrm>
              <a:off x="251520" y="2399182"/>
              <a:ext cx="6696744" cy="381589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350"/>
            </a:p>
          </p:txBody>
        </p: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45C53D7E-C359-4B2A-B956-B535C0A079A0}"/>
                </a:ext>
              </a:extLst>
            </p:cNvPr>
            <p:cNvSpPr txBox="1"/>
            <p:nvPr/>
          </p:nvSpPr>
          <p:spPr>
            <a:xfrm>
              <a:off x="333808" y="317183"/>
              <a:ext cx="1944216" cy="40010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350" b="1" dirty="0"/>
                <a:t>Composante prix</a:t>
              </a:r>
            </a:p>
          </p:txBody>
        </p:sp>
      </p:grp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B7F1CD11-FA4F-4B1F-A856-2BD208E7BFF0}"/>
              </a:ext>
            </a:extLst>
          </p:cNvPr>
          <p:cNvGrpSpPr/>
          <p:nvPr/>
        </p:nvGrpSpPr>
        <p:grpSpPr>
          <a:xfrm>
            <a:off x="8264279" y="1708664"/>
            <a:ext cx="2632735" cy="4234935"/>
            <a:chOff x="6192258" y="1342953"/>
            <a:chExt cx="2988410" cy="4872128"/>
          </a:xfrm>
        </p:grpSpPr>
        <p:cxnSp>
          <p:nvCxnSpPr>
            <p:cNvPr id="14" name="Connecteur droit avec flèche 13">
              <a:extLst>
                <a:ext uri="{FF2B5EF4-FFF2-40B4-BE49-F238E27FC236}">
                  <a16:creationId xmlns:a16="http://schemas.microsoft.com/office/drawing/2014/main" id="{66391E99-883F-495F-823C-41D51EB449F4}"/>
                </a:ext>
              </a:extLst>
            </p:cNvPr>
            <p:cNvCxnSpPr/>
            <p:nvPr/>
          </p:nvCxnSpPr>
          <p:spPr>
            <a:xfrm>
              <a:off x="6876256" y="1989284"/>
              <a:ext cx="624113" cy="620128"/>
            </a:xfrm>
            <a:prstGeom prst="straightConnector1">
              <a:avLst/>
            </a:prstGeom>
            <a:ln w="2222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Ellipse 14">
              <a:extLst>
                <a:ext uri="{FF2B5EF4-FFF2-40B4-BE49-F238E27FC236}">
                  <a16:creationId xmlns:a16="http://schemas.microsoft.com/office/drawing/2014/main" id="{EB56B7B2-7096-4605-883F-A88ADF39AEA5}"/>
                </a:ext>
              </a:extLst>
            </p:cNvPr>
            <p:cNvSpPr/>
            <p:nvPr/>
          </p:nvSpPr>
          <p:spPr>
            <a:xfrm>
              <a:off x="6876256" y="2399184"/>
              <a:ext cx="2304412" cy="3815897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350"/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761E0E24-0BC9-4807-8BC5-BDDA9F8C47DB}"/>
                </a:ext>
              </a:extLst>
            </p:cNvPr>
            <p:cNvSpPr txBox="1"/>
            <p:nvPr/>
          </p:nvSpPr>
          <p:spPr>
            <a:xfrm>
              <a:off x="6192258" y="1342953"/>
              <a:ext cx="2484198" cy="67710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350" b="1" dirty="0"/>
                <a:t>Composante Bourse agricole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624341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0B267651-8AE5-4471-B5E1-76FF705AFEA5}"/>
              </a:ext>
            </a:extLst>
          </p:cNvPr>
          <p:cNvSpPr txBox="1">
            <a:spLocks/>
          </p:cNvSpPr>
          <p:nvPr/>
        </p:nvSpPr>
        <p:spPr>
          <a:xfrm>
            <a:off x="1992313" y="260351"/>
            <a:ext cx="8229600" cy="360363"/>
          </a:xfrm>
          <a:prstGeom prst="rect">
            <a:avLst/>
          </a:prstGeom>
        </p:spPr>
        <p:txBody>
          <a:bodyPr>
            <a:normAutofit fontScale="5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577D3E3-70E5-4C67-A1EA-1486DA7FAEB7}"/>
              </a:ext>
            </a:extLst>
          </p:cNvPr>
          <p:cNvSpPr/>
          <p:nvPr/>
        </p:nvSpPr>
        <p:spPr>
          <a:xfrm>
            <a:off x="1725614" y="620713"/>
            <a:ext cx="8834437" cy="6121400"/>
          </a:xfrm>
          <a:prstGeom prst="rect">
            <a:avLst/>
          </a:prstGeom>
        </p:spPr>
        <p:txBody>
          <a:bodyPr/>
          <a:lstStyle/>
          <a:p>
            <a:pPr>
              <a:buFontTx/>
              <a:buChar char="•"/>
              <a:defRPr/>
            </a:pPr>
            <a:endParaRPr lang="fr-FR" sz="2800" b="1" dirty="0">
              <a:ln/>
              <a:solidFill>
                <a:schemeClr val="accent3"/>
              </a:solidFill>
              <a:latin typeface="Arial" charset="0"/>
              <a:cs typeface="Arial" charset="0"/>
            </a:endParaRPr>
          </a:p>
          <a:p>
            <a:pPr>
              <a:buFontTx/>
              <a:buChar char="•"/>
              <a:defRPr/>
            </a:pPr>
            <a:endParaRPr lang="fr-FR" sz="2800" b="1" dirty="0">
              <a:ln/>
              <a:solidFill>
                <a:schemeClr val="accent3"/>
              </a:solidFill>
              <a:latin typeface="Arial" charset="0"/>
              <a:cs typeface="Arial" charset="0"/>
            </a:endParaRPr>
          </a:p>
          <a:p>
            <a:pPr>
              <a:buFontTx/>
              <a:buChar char="•"/>
              <a:defRPr/>
            </a:pPr>
            <a:endParaRPr lang="fr-FR" sz="2800" b="1" dirty="0">
              <a:ln/>
              <a:solidFill>
                <a:schemeClr val="accent3"/>
              </a:solidFill>
              <a:latin typeface="Arial" charset="0"/>
              <a:cs typeface="Arial" charset="0"/>
            </a:endParaRPr>
          </a:p>
          <a:p>
            <a:pPr lvl="1">
              <a:buFontTx/>
              <a:buChar char="•"/>
              <a:defRPr/>
            </a:pPr>
            <a:endParaRPr lang="fr-FR" sz="1400" dirty="0">
              <a:solidFill>
                <a:srgbClr val="C00000"/>
              </a:solidFill>
              <a:latin typeface="Garamond" panose="02020404030301010803" pitchFamily="18" charset="0"/>
              <a:cs typeface="Arial" charset="0"/>
            </a:endParaRPr>
          </a:p>
          <a:p>
            <a:pPr>
              <a:buFontTx/>
              <a:buChar char="•"/>
              <a:defRPr/>
            </a:pPr>
            <a:endParaRPr lang="fr-FR" sz="2800" b="1" dirty="0">
              <a:ln/>
              <a:solidFill>
                <a:schemeClr val="accent3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A81DF0-1D92-48BA-B015-16042469105A}"/>
              </a:ext>
            </a:extLst>
          </p:cNvPr>
          <p:cNvSpPr/>
          <p:nvPr/>
        </p:nvSpPr>
        <p:spPr>
          <a:xfrm>
            <a:off x="3371851" y="842964"/>
            <a:ext cx="7629524" cy="1403349"/>
          </a:xfrm>
          <a:prstGeom prst="rect">
            <a:avLst/>
          </a:prstGeom>
          <a:solidFill>
            <a:schemeClr val="bg1">
              <a:alpha val="27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>
              <a:buFontTx/>
              <a:buChar char="•"/>
              <a:defRPr/>
            </a:pPr>
            <a:r>
              <a:rPr lang="fr-FR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Signature de protocoles avec les Radios rurales</a:t>
            </a:r>
          </a:p>
          <a:p>
            <a:pPr lvl="1">
              <a:buFontTx/>
              <a:buChar char="•"/>
              <a:defRPr/>
            </a:pPr>
            <a:r>
              <a:rPr lang="fr-F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Diffusion des prix</a:t>
            </a:r>
            <a:endParaRPr lang="fr-FR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•"/>
              <a:defRPr/>
            </a:pPr>
            <a:r>
              <a:rPr lang="fr-F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Diffusion des intentions d’achats/vente des produits agro-</a:t>
            </a:r>
            <a:r>
              <a:rPr lang="fr-FR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sylvo</a:t>
            </a:r>
            <a:r>
              <a:rPr lang="fr-F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-pastoraux</a:t>
            </a:r>
            <a:endParaRPr lang="fr-FR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•"/>
              <a:defRPr/>
            </a:pPr>
            <a:r>
              <a:rPr lang="fr-F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Couverture médiatique de certaines fars activités de  la CRA</a:t>
            </a:r>
          </a:p>
        </p:txBody>
      </p:sp>
      <p:sp>
        <p:nvSpPr>
          <p:cNvPr id="7" name="Flèche droite 6">
            <a:extLst>
              <a:ext uri="{FF2B5EF4-FFF2-40B4-BE49-F238E27FC236}">
                <a16:creationId xmlns:a16="http://schemas.microsoft.com/office/drawing/2014/main" id="{AF88A272-4F58-4000-8ADC-F65977490373}"/>
              </a:ext>
            </a:extLst>
          </p:cNvPr>
          <p:cNvSpPr/>
          <p:nvPr/>
        </p:nvSpPr>
        <p:spPr>
          <a:xfrm>
            <a:off x="703262" y="1104902"/>
            <a:ext cx="2440782" cy="915987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b="1" dirty="0">
                <a:ln/>
                <a:solidFill>
                  <a:schemeClr val="tx1"/>
                </a:solidFill>
                <a:latin typeface="Arial Black" panose="020B0A04020102020204" pitchFamily="34" charset="0"/>
              </a:rPr>
              <a:t>Radio</a:t>
            </a:r>
            <a:endParaRPr lang="fr-FR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FB5AFE2-2834-4CBB-867D-4FC49E203104}"/>
              </a:ext>
            </a:extLst>
          </p:cNvPr>
          <p:cNvSpPr/>
          <p:nvPr/>
        </p:nvSpPr>
        <p:spPr>
          <a:xfrm>
            <a:off x="3371851" y="2420939"/>
            <a:ext cx="7629524" cy="915987"/>
          </a:xfrm>
          <a:prstGeom prst="rect">
            <a:avLst/>
          </a:prstGeom>
          <a:solidFill>
            <a:schemeClr val="bg1">
              <a:alpha val="27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1">
              <a:defRPr/>
            </a:pPr>
            <a:endParaRPr lang="fr-FR" altLang="fr-FR" sz="1400" b="1" dirty="0">
              <a:latin typeface="Garamond" pitchFamily="18" charset="0"/>
            </a:endParaRPr>
          </a:p>
          <a:p>
            <a:pPr lvl="1">
              <a:lnSpc>
                <a:spcPct val="90000"/>
              </a:lnSpc>
              <a:spcAft>
                <a:spcPct val="15000"/>
              </a:spcAft>
              <a:buFontTx/>
              <a:buChar char="•"/>
              <a:defRPr/>
            </a:pPr>
            <a:r>
              <a:rPr lang="fr-FR" altLang="fr-FR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Diffusion de Bulletin d’informations conjoint</a:t>
            </a:r>
          </a:p>
          <a:p>
            <a:pPr algn="ctr">
              <a:defRPr/>
            </a:pPr>
            <a:endParaRPr lang="fr-FR" altLang="fr-FR" dirty="0">
              <a:solidFill>
                <a:srgbClr val="FFFFFF"/>
              </a:solidFill>
              <a:latin typeface="Rockwell" pitchFamily="18" charset="0"/>
            </a:endParaRPr>
          </a:p>
        </p:txBody>
      </p:sp>
      <p:sp>
        <p:nvSpPr>
          <p:cNvPr id="10" name="Flèche droite 9">
            <a:extLst>
              <a:ext uri="{FF2B5EF4-FFF2-40B4-BE49-F238E27FC236}">
                <a16:creationId xmlns:a16="http://schemas.microsoft.com/office/drawing/2014/main" id="{4CC4B10C-FB76-478A-8C52-E3805919173D}"/>
              </a:ext>
            </a:extLst>
          </p:cNvPr>
          <p:cNvSpPr/>
          <p:nvPr/>
        </p:nvSpPr>
        <p:spPr>
          <a:xfrm>
            <a:off x="703262" y="2462214"/>
            <a:ext cx="2440782" cy="833435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b="1" dirty="0">
                <a:ln/>
                <a:solidFill>
                  <a:schemeClr val="tx1"/>
                </a:solidFill>
                <a:latin typeface="Arial Black" panose="020B0A04020102020204" pitchFamily="34" charset="0"/>
              </a:rPr>
              <a:t>SIMA Info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B978972-C231-4224-AAEA-041782B01DC4}"/>
              </a:ext>
            </a:extLst>
          </p:cNvPr>
          <p:cNvSpPr/>
          <p:nvPr/>
        </p:nvSpPr>
        <p:spPr>
          <a:xfrm>
            <a:off x="3371851" y="3500438"/>
            <a:ext cx="7629523" cy="1204912"/>
          </a:xfrm>
          <a:prstGeom prst="rect">
            <a:avLst/>
          </a:prstGeom>
          <a:solidFill>
            <a:schemeClr val="bg1">
              <a:alpha val="27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>
              <a:buFontTx/>
              <a:buChar char="•"/>
              <a:defRPr/>
            </a:pPr>
            <a:r>
              <a:rPr lang="fr-FR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Tableau d’affichage</a:t>
            </a:r>
          </a:p>
          <a:p>
            <a:pPr lvl="1">
              <a:buFontTx/>
              <a:buChar char="•"/>
              <a:defRPr/>
            </a:pPr>
            <a:r>
              <a:rPr lang="fr-F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Publication des prix des principaux produits échangés sur les marchés</a:t>
            </a:r>
            <a:endParaRPr lang="fr-FR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Tx/>
              <a:buChar char="•"/>
              <a:defRPr/>
            </a:pPr>
            <a:r>
              <a:rPr lang="fr-F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Publication des intentions d’offres d’achat/vente</a:t>
            </a:r>
          </a:p>
          <a:p>
            <a:pPr algn="ctr">
              <a:defRPr/>
            </a:pPr>
            <a:endParaRPr lang="fr-FR" dirty="0"/>
          </a:p>
        </p:txBody>
      </p:sp>
      <p:sp>
        <p:nvSpPr>
          <p:cNvPr id="12" name="Flèche droite 11">
            <a:extLst>
              <a:ext uri="{FF2B5EF4-FFF2-40B4-BE49-F238E27FC236}">
                <a16:creationId xmlns:a16="http://schemas.microsoft.com/office/drawing/2014/main" id="{3475AEB7-9CA9-4557-BFD1-01ED1667B9BE}"/>
              </a:ext>
            </a:extLst>
          </p:cNvPr>
          <p:cNvSpPr/>
          <p:nvPr/>
        </p:nvSpPr>
        <p:spPr>
          <a:xfrm>
            <a:off x="703262" y="3467102"/>
            <a:ext cx="2440782" cy="1187450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b="1" dirty="0">
                <a:ln/>
                <a:solidFill>
                  <a:schemeClr val="tx1"/>
                </a:solidFill>
                <a:latin typeface="Arial Black" panose="020B0A04020102020204" pitchFamily="34" charset="0"/>
              </a:rPr>
              <a:t>Tableau d’affichage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BD379E9-C16B-4452-84DA-338C4606D0E4}"/>
              </a:ext>
            </a:extLst>
          </p:cNvPr>
          <p:cNvSpPr/>
          <p:nvPr/>
        </p:nvSpPr>
        <p:spPr>
          <a:xfrm>
            <a:off x="3371850" y="5067298"/>
            <a:ext cx="7629523" cy="1368425"/>
          </a:xfrm>
          <a:prstGeom prst="rect">
            <a:avLst/>
          </a:prstGeom>
          <a:solidFill>
            <a:schemeClr val="bg1">
              <a:alpha val="27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>
              <a:buFontTx/>
              <a:buChar char="•"/>
              <a:defRPr/>
            </a:pPr>
            <a:r>
              <a:rPr lang="fr-FR" sz="1500" b="1" dirty="0">
                <a:solidFill>
                  <a:srgbClr val="C00000"/>
                </a:solidFill>
                <a:latin typeface="Garamond" panose="02020404030301010803" pitchFamily="18" charset="0"/>
              </a:rPr>
              <a:t>Plateforme multimodale (SMS, web)</a:t>
            </a:r>
          </a:p>
          <a:p>
            <a:pPr lvl="1">
              <a:buFontTx/>
              <a:buChar char="•"/>
              <a:defRPr/>
            </a:pPr>
            <a:r>
              <a:rPr lang="fr-FR" sz="1500" dirty="0">
                <a:solidFill>
                  <a:schemeClr val="tx1"/>
                </a:solidFill>
                <a:latin typeface="Garamond" panose="02020404030301010803" pitchFamily="18" charset="0"/>
              </a:rPr>
              <a:t> Publication des prix et offres </a:t>
            </a:r>
          </a:p>
          <a:p>
            <a:pPr lvl="1">
              <a:buFontTx/>
              <a:buChar char="•"/>
              <a:defRPr/>
            </a:pPr>
            <a:r>
              <a:rPr lang="fr-FR" sz="1500" dirty="0">
                <a:solidFill>
                  <a:schemeClr val="tx1"/>
                </a:solidFill>
                <a:latin typeface="Garamond" panose="02020404030301010803" pitchFamily="18" charset="0"/>
              </a:rPr>
              <a:t>SMS Push</a:t>
            </a:r>
          </a:p>
          <a:p>
            <a:pPr lvl="1">
              <a:buFontTx/>
              <a:buChar char="•"/>
              <a:defRPr/>
            </a:pPr>
            <a:r>
              <a:rPr lang="fr-FR" sz="1500" dirty="0">
                <a:solidFill>
                  <a:schemeClr val="tx1"/>
                </a:solidFill>
                <a:latin typeface="Garamond" panose="02020404030301010803" pitchFamily="18" charset="0"/>
              </a:rPr>
              <a:t>Gestion des enquêteurs et des données de marchés ASP</a:t>
            </a:r>
          </a:p>
          <a:p>
            <a:pPr algn="ctr">
              <a:defRPr/>
            </a:pP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4" name="Flèche droite 13">
            <a:extLst>
              <a:ext uri="{FF2B5EF4-FFF2-40B4-BE49-F238E27FC236}">
                <a16:creationId xmlns:a16="http://schemas.microsoft.com/office/drawing/2014/main" id="{3D895768-6C06-40B9-9CB3-8DE0854DB376}"/>
              </a:ext>
            </a:extLst>
          </p:cNvPr>
          <p:cNvSpPr/>
          <p:nvPr/>
        </p:nvSpPr>
        <p:spPr>
          <a:xfrm>
            <a:off x="704849" y="5067299"/>
            <a:ext cx="2505075" cy="1530350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b="1" dirty="0">
                <a:ln/>
                <a:solidFill>
                  <a:schemeClr val="tx1"/>
                </a:solidFill>
                <a:latin typeface="Arial Black" panose="020B0A04020102020204" pitchFamily="34" charset="0"/>
              </a:rPr>
              <a:t>Plateforme (espace web, sms)</a:t>
            </a:r>
          </a:p>
        </p:txBody>
      </p:sp>
      <p:sp>
        <p:nvSpPr>
          <p:cNvPr id="12301" name="ZoneTexte 14">
            <a:extLst>
              <a:ext uri="{FF2B5EF4-FFF2-40B4-BE49-F238E27FC236}">
                <a16:creationId xmlns:a16="http://schemas.microsoft.com/office/drawing/2014/main" id="{3B1FB17A-C44F-4C61-A1D7-B1B896775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3013" y="398463"/>
            <a:ext cx="77581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2000" b="1" dirty="0">
                <a:solidFill>
                  <a:srgbClr val="C00000"/>
                </a:solidFill>
              </a:rPr>
              <a:t>c.  Canaux de diffusion </a:t>
            </a:r>
          </a:p>
        </p:txBody>
      </p:sp>
    </p:spTree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79198C-7D71-44E5-9CAC-A08722872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56311"/>
          </a:xfrm>
        </p:spPr>
        <p:txBody>
          <a:bodyPr>
            <a:noAutofit/>
          </a:bodyPr>
          <a:lstStyle/>
          <a:p>
            <a:r>
              <a:rPr lang="fr-FR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  OBJECTIFS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D6514E-7C54-4D82-A107-9B0C3234F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43" y="800100"/>
            <a:ext cx="12055875" cy="6057900"/>
          </a:xfrm>
        </p:spPr>
        <p:txBody>
          <a:bodyPr>
            <a:normAutofit/>
          </a:bodyPr>
          <a:lstStyle/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 panose="05020102010507070707" pitchFamily="18" charset="2"/>
              <a:buNone/>
              <a:defRPr/>
            </a:pPr>
            <a:r>
              <a:rPr lang="fr-FR" altLang="fr-FR" sz="2200" dirty="0">
                <a:latin typeface="Arial" panose="020B0604020202020204" pitchFamily="34" charset="0"/>
                <a:cs typeface="Arial" panose="020B0604020202020204" pitchFamily="34" charset="0"/>
              </a:rPr>
              <a:t>L’objectif principal du SIMA est de « </a:t>
            </a:r>
            <a:r>
              <a:rPr lang="fr-FR" altLang="fr-FR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contribuer à faciliter la commercialisation </a:t>
            </a:r>
            <a:r>
              <a:rPr lang="fr-FR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des produits agro-</a:t>
            </a:r>
            <a:r>
              <a:rPr lang="fr-FR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sylvo</a:t>
            </a:r>
            <a:r>
              <a:rPr lang="fr-FR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-pastoraux par l’usage des TIC dans les échanges</a:t>
            </a: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 » 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 panose="05020102010507070707" pitchFamily="18" charset="2"/>
              <a:buNone/>
              <a:defRPr/>
            </a:pPr>
            <a:endParaRPr lang="fr-F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 panose="05020102010507070707" pitchFamily="18" charset="2"/>
              <a:buNone/>
              <a:defRPr/>
            </a:pPr>
            <a:r>
              <a:rPr lang="fr-FR" altLang="fr-FR" sz="2200" dirty="0">
                <a:latin typeface="Arial" panose="020B0604020202020204" pitchFamily="34" charset="0"/>
                <a:cs typeface="Arial" panose="020B0604020202020204" pitchFamily="34" charset="0"/>
              </a:rPr>
              <a:t>De façon spécifique, il s’agit de:</a:t>
            </a:r>
            <a:endParaRPr lang="fr-F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altLang="fr-FR" sz="2200" dirty="0">
                <a:latin typeface="Arial" panose="020B0604020202020204" pitchFamily="34" charset="0"/>
                <a:cs typeface="Arial" panose="020B0604020202020204" pitchFamily="34" charset="0"/>
              </a:rPr>
              <a:t>mettre en cohérence les SIM du pays dans un dispositif unique afin de faciliter l’accès de l’information aux acteurs des chaines de valeur du secteur Agricole; </a:t>
            </a:r>
            <a:endParaRPr lang="fr-F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promouvoir les produits agro-</a:t>
            </a:r>
            <a:r>
              <a:rPr lang="fr-FR" sz="2200" dirty="0" err="1">
                <a:latin typeface="Arial" panose="020B0604020202020204" pitchFamily="34" charset="0"/>
                <a:cs typeface="Arial" panose="020B0604020202020204" pitchFamily="34" charset="0"/>
              </a:rPr>
              <a:t>sylvo</a:t>
            </a: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-pastoraux par la diffusion des prix, des disponibilités et des zones de provenance des produits ;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participer à la transparence dans les échanges sur les marchés;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altLang="fr-FR" sz="2200" dirty="0">
                <a:latin typeface="Arial" panose="020B0604020202020204" pitchFamily="34" charset="0"/>
                <a:cs typeface="Arial" panose="020B0604020202020204" pitchFamily="34" charset="0"/>
              </a:rPr>
              <a:t>faciliter la mise en relation commerciale entre acheteurs et vendeurs des produits agro-</a:t>
            </a:r>
            <a:r>
              <a:rPr lang="fr-FR" altLang="fr-FR" sz="2200" dirty="0" err="1">
                <a:latin typeface="Arial" panose="020B0604020202020204" pitchFamily="34" charset="0"/>
                <a:cs typeface="Arial" panose="020B0604020202020204" pitchFamily="34" charset="0"/>
              </a:rPr>
              <a:t>sylvo</a:t>
            </a:r>
            <a:r>
              <a:rPr lang="fr-FR" altLang="fr-FR" sz="2200" dirty="0">
                <a:latin typeface="Arial" panose="020B0604020202020204" pitchFamily="34" charset="0"/>
                <a:cs typeface="Arial" panose="020B0604020202020204" pitchFamily="34" charset="0"/>
              </a:rPr>
              <a:t>-pastoraux; 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fournir une base de données économiques et commerciales viable et fiable facilement utilisable par les opérateurs publics et privés;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renforcer les capacités techniques des acteurs directs/indirects dans la gestion du dispositif</a:t>
            </a:r>
            <a:endParaRPr lang="fr-FR" altLang="fr-F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76530005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C350E9-2F6C-4A49-AA1D-48C7D5092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3083"/>
            <a:ext cx="10515600" cy="185290"/>
          </a:xfrm>
        </p:spPr>
        <p:txBody>
          <a:bodyPr>
            <a:normAutofit fontScale="90000"/>
          </a:bodyPr>
          <a:lstStyle/>
          <a:p>
            <a:r>
              <a:rPr lang="fr-FR" sz="2400" dirty="0">
                <a:latin typeface="Arial Black" panose="020B0A04020102020204" pitchFamily="34" charset="0"/>
              </a:rPr>
              <a:t>2.  RESULTATS ATTENDUS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441D4E-45C1-4A81-95C9-D6117EBF3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568171"/>
            <a:ext cx="11944350" cy="6156479"/>
          </a:xfrm>
        </p:spPr>
        <p:txBody>
          <a:bodyPr>
            <a:normAutofit fontScale="92500" lnSpcReduction="10000"/>
          </a:bodyPr>
          <a:lstStyle/>
          <a:p>
            <a:pPr marL="0" lvl="0" indent="0" algn="just">
              <a:buNone/>
            </a:pPr>
            <a:r>
              <a:rPr lang="fr-FR" sz="2300" dirty="0">
                <a:latin typeface="Arial" panose="020B0604020202020204" pitchFamily="34" charset="0"/>
                <a:cs typeface="Arial" panose="020B0604020202020204" pitchFamily="34" charset="0"/>
              </a:rPr>
              <a:t>Les résultats ci-dessous sont attendus dans la mise en œuvre du SIMA:</a:t>
            </a:r>
          </a:p>
          <a:p>
            <a:pPr marL="0" lvl="0" indent="0" algn="just">
              <a:buNone/>
            </a:pPr>
            <a:endParaRPr lang="fr-FR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fr-FR" sz="2300" dirty="0">
                <a:latin typeface="Arial" panose="020B0604020202020204" pitchFamily="34" charset="0"/>
                <a:cs typeface="Arial" panose="020B0604020202020204" pitchFamily="34" charset="0"/>
              </a:rPr>
              <a:t>Les dispositifs d’information publics sont rénovés grâce à l’usage des TIC pour la collecte, transmission, traitement et diffusion des information de marchés </a:t>
            </a:r>
          </a:p>
          <a:p>
            <a:pPr lvl="0" algn="just"/>
            <a:r>
              <a:rPr lang="fr-FR" sz="2300" dirty="0">
                <a:latin typeface="Arial" panose="020B0604020202020204" pitchFamily="34" charset="0"/>
                <a:cs typeface="Arial" panose="020B0604020202020204" pitchFamily="34" charset="0"/>
              </a:rPr>
              <a:t>La méthodologie d’exploitation des SIM au niveau national (collecte, transmission, traitement et diffusion) sont harmonisées</a:t>
            </a:r>
          </a:p>
          <a:p>
            <a:pPr lvl="0" algn="just"/>
            <a:endParaRPr lang="fr-FR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fr-FR" sz="2300" dirty="0">
                <a:latin typeface="Arial" panose="020B0604020202020204" pitchFamily="34" charset="0"/>
                <a:cs typeface="Arial" panose="020B0604020202020204" pitchFamily="34" charset="0"/>
              </a:rPr>
              <a:t>Les dispositifs d’information publics sont adaptés aux besoins spécifiques des acteurs intervenants dans les chaines de valeur des filières agro-</a:t>
            </a:r>
            <a:r>
              <a:rPr lang="fr-FR" sz="2300" dirty="0" err="1">
                <a:latin typeface="Arial" panose="020B0604020202020204" pitchFamily="34" charset="0"/>
                <a:cs typeface="Arial" panose="020B0604020202020204" pitchFamily="34" charset="0"/>
              </a:rPr>
              <a:t>sylvo</a:t>
            </a:r>
            <a:r>
              <a:rPr lang="fr-FR" sz="2300" dirty="0">
                <a:latin typeface="Arial" panose="020B0604020202020204" pitchFamily="34" charset="0"/>
                <a:cs typeface="Arial" panose="020B0604020202020204" pitchFamily="34" charset="0"/>
              </a:rPr>
              <a:t>-pastorales ;</a:t>
            </a:r>
          </a:p>
          <a:p>
            <a:pPr lvl="0" algn="just"/>
            <a:endParaRPr lang="fr-FR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fr-FR" sz="2300" dirty="0">
                <a:latin typeface="Arial" panose="020B0604020202020204" pitchFamily="34" charset="0"/>
                <a:cs typeface="Arial" panose="020B0604020202020204" pitchFamily="34" charset="0"/>
              </a:rPr>
              <a:t>Les acteurs des filières (OPA, associations/groupement, particuliers) utilisent les TIC pour la commercialisation des produits agricoles</a:t>
            </a:r>
          </a:p>
          <a:p>
            <a:pPr lvl="0" algn="just"/>
            <a:endParaRPr lang="fr-FR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fr-FR" sz="2300" dirty="0">
                <a:latin typeface="Arial" panose="020B0604020202020204" pitchFamily="34" charset="0"/>
                <a:cs typeface="Arial" panose="020B0604020202020204" pitchFamily="34" charset="0"/>
              </a:rPr>
              <a:t> La commercialisation des produits agro-</a:t>
            </a:r>
            <a:r>
              <a:rPr lang="fr-FR" sz="2300" dirty="0" err="1">
                <a:latin typeface="Arial" panose="020B0604020202020204" pitchFamily="34" charset="0"/>
                <a:cs typeface="Arial" panose="020B0604020202020204" pitchFamily="34" charset="0"/>
              </a:rPr>
              <a:t>sylvo</a:t>
            </a:r>
            <a:r>
              <a:rPr lang="fr-FR" sz="2300" dirty="0">
                <a:latin typeface="Arial" panose="020B0604020202020204" pitchFamily="34" charset="0"/>
                <a:cs typeface="Arial" panose="020B0604020202020204" pitchFamily="34" charset="0"/>
              </a:rPr>
              <a:t>-pastoraux s’est accrue grâce aux services de fourniture d’information électroniques du SIMA.</a:t>
            </a:r>
          </a:p>
          <a:p>
            <a:pPr lvl="0" algn="just"/>
            <a:endParaRPr lang="fr-FR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fr-FR" sz="2300" dirty="0">
                <a:latin typeface="Arial" panose="020B0604020202020204" pitchFamily="34" charset="0"/>
                <a:cs typeface="Arial" panose="020B0604020202020204" pitchFamily="34" charset="0"/>
              </a:rPr>
              <a:t>Les conditions de mise en relation commerciale des acteurs de marché sont améliorées à travers la mise en place d’une bourse agricole électronique.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13227442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248E74-96F6-4BB4-87E3-FF8C0EBDB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9376"/>
          </a:xfrm>
        </p:spPr>
        <p:txBody>
          <a:bodyPr>
            <a:normAutofit/>
          </a:bodyPr>
          <a:lstStyle/>
          <a:p>
            <a:r>
              <a:rPr lang="fr-FR" sz="2400" dirty="0">
                <a:latin typeface="Arial Black" panose="020B0A04020102020204" pitchFamily="34" charset="0"/>
              </a:rPr>
              <a:t>3.  RAISONS D’UTILISATION DES SOLUTIONS TIC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DDE6808-1455-4E49-BD7B-DBE422C0F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676" y="834502"/>
            <a:ext cx="11922709" cy="5956915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fr-FR" sz="2300" dirty="0">
                <a:latin typeface="Arial" panose="020B0604020202020204" pitchFamily="34" charset="0"/>
                <a:cs typeface="Arial" panose="020B0604020202020204" pitchFamily="34" charset="0"/>
              </a:rPr>
              <a:t>Plusieurs raisons expliquent l’importance de</a:t>
            </a:r>
            <a:r>
              <a:rPr lang="fr-FR" dirty="0"/>
              <a:t> l’usage des TIC dans </a:t>
            </a:r>
            <a:r>
              <a:rPr lang="fr-FR" sz="2400" dirty="0"/>
              <a:t>la commercialisation des produits agro-</a:t>
            </a:r>
            <a:r>
              <a:rPr lang="fr-FR" sz="2400" dirty="0" err="1"/>
              <a:t>sylvo</a:t>
            </a:r>
            <a:r>
              <a:rPr lang="fr-FR" sz="2400" dirty="0"/>
              <a:t>-pastoraux. </a:t>
            </a:r>
          </a:p>
          <a:p>
            <a:pPr marL="0" indent="0" algn="just">
              <a:buNone/>
            </a:pPr>
            <a:r>
              <a:rPr lang="fr-FR" sz="2400" dirty="0"/>
              <a:t>Ce sont entre autres </a:t>
            </a:r>
            <a:r>
              <a:rPr lang="fr-FR" sz="23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fr-FR" sz="2300" dirty="0">
                <a:latin typeface="Arial" panose="020B0604020202020204" pitchFamily="34" charset="0"/>
                <a:cs typeface="Arial" panose="020B0604020202020204" pitchFamily="34" charset="0"/>
              </a:rPr>
              <a:t>La recherche de l’efficacité dans la collecte, la transmission et le traitement des données primaires de marchés</a:t>
            </a:r>
          </a:p>
          <a:p>
            <a:pPr algn="just"/>
            <a:endParaRPr lang="fr-FR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2300" dirty="0">
                <a:latin typeface="Arial" panose="020B0604020202020204" pitchFamily="34" charset="0"/>
                <a:cs typeface="Arial" panose="020B0604020202020204" pitchFamily="34" charset="0"/>
              </a:rPr>
              <a:t>La recherche de l’efficacité dans la diffusion des informations de marché (prix/offre) (temps quasi-réel)</a:t>
            </a:r>
          </a:p>
          <a:p>
            <a:pPr algn="just"/>
            <a:endParaRPr lang="fr-FR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2300" dirty="0">
                <a:latin typeface="Arial" panose="020B0604020202020204" pitchFamily="34" charset="0"/>
                <a:cs typeface="Arial" panose="020B0604020202020204" pitchFamily="34" charset="0"/>
              </a:rPr>
              <a:t>La réduction du délais de transmission des données de marché vers la plateforme </a:t>
            </a:r>
          </a:p>
          <a:p>
            <a:pPr marL="0" indent="0" algn="just">
              <a:buNone/>
            </a:pPr>
            <a:endParaRPr lang="fr-FR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2300" dirty="0">
                <a:latin typeface="Arial" panose="020B0604020202020204" pitchFamily="34" charset="0"/>
                <a:cs typeface="Arial" panose="020B0604020202020204" pitchFamily="34" charset="0"/>
              </a:rPr>
              <a:t>La réduction des coûts de transaction dans la commercialisation</a:t>
            </a:r>
          </a:p>
          <a:p>
            <a:pPr algn="just"/>
            <a:endParaRPr lang="fr-FR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2300" dirty="0">
                <a:latin typeface="Arial" panose="020B0604020202020204" pitchFamily="34" charset="0"/>
                <a:cs typeface="Arial" panose="020B0604020202020204" pitchFamily="34" charset="0"/>
              </a:rPr>
              <a:t>La facilitation de mise en relation commerciale entre acheteurs/vendeurs de produits agricoles</a:t>
            </a:r>
          </a:p>
          <a:p>
            <a:pPr algn="just"/>
            <a:endParaRPr lang="fr-FR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2300" dirty="0">
                <a:latin typeface="Arial" panose="020B0604020202020204" pitchFamily="34" charset="0"/>
                <a:cs typeface="Arial" panose="020B0604020202020204" pitchFamily="34" charset="0"/>
              </a:rPr>
              <a:t>La réduction des intermédiaires dans la commercialisation</a:t>
            </a:r>
          </a:p>
          <a:p>
            <a:pPr algn="just"/>
            <a:endParaRPr lang="fr-FR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2300" dirty="0">
                <a:latin typeface="Arial" panose="020B0604020202020204" pitchFamily="34" charset="0"/>
                <a:cs typeface="Arial" panose="020B0604020202020204" pitchFamily="34" charset="0"/>
              </a:rPr>
              <a:t>Amélioration de la communication intra/inter maillons agro-</a:t>
            </a:r>
            <a:r>
              <a:rPr lang="fr-FR" sz="2300" dirty="0" err="1">
                <a:latin typeface="Arial" panose="020B0604020202020204" pitchFamily="34" charset="0"/>
                <a:cs typeface="Arial" panose="020B0604020202020204" pitchFamily="34" charset="0"/>
              </a:rPr>
              <a:t>sylvo</a:t>
            </a:r>
            <a:r>
              <a:rPr lang="fr-FR" sz="2300" dirty="0">
                <a:latin typeface="Arial" panose="020B0604020202020204" pitchFamily="34" charset="0"/>
                <a:cs typeface="Arial" panose="020B0604020202020204" pitchFamily="34" charset="0"/>
              </a:rPr>
              <a:t>-pastoraux</a:t>
            </a:r>
          </a:p>
        </p:txBody>
      </p:sp>
    </p:spTree>
    <p:extLst>
      <p:ext uri="{BB962C8B-B14F-4D97-AF65-F5344CB8AC3E}">
        <p14:creationId xmlns:p14="http://schemas.microsoft.com/office/powerpoint/2010/main" val="2114259215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997</TotalTime>
  <Words>1186</Words>
  <Application>Microsoft Office PowerPoint</Application>
  <PresentationFormat>Grand écran</PresentationFormat>
  <Paragraphs>159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4" baseType="lpstr">
      <vt:lpstr>Arial</vt:lpstr>
      <vt:lpstr>Arial Black</vt:lpstr>
      <vt:lpstr>Bradley Hand ITC</vt:lpstr>
      <vt:lpstr>Calibri</vt:lpstr>
      <vt:lpstr>Calibri Light</vt:lpstr>
      <vt:lpstr>Garamond</vt:lpstr>
      <vt:lpstr>Rockwell</vt:lpstr>
      <vt:lpstr>Wingdings</vt:lpstr>
      <vt:lpstr>Wingdings 2</vt:lpstr>
      <vt:lpstr>Office Theme</vt:lpstr>
      <vt:lpstr>PRESENTATION DU SYSTÈME INTEGRE DES MARCHES AGRO-SYLVO-PASTORAUX (SIMA)</vt:lpstr>
      <vt:lpstr>PLAN DE PRESENTATION</vt:lpstr>
      <vt:lpstr>1.  PRESENTATION DU DIPSOTIF SIMA</vt:lpstr>
      <vt:lpstr>Présentation PowerPoint</vt:lpstr>
      <vt:lpstr>Présentation PowerPoint</vt:lpstr>
      <vt:lpstr>Présentation PowerPoint</vt:lpstr>
      <vt:lpstr>d.  OBJECTIFS</vt:lpstr>
      <vt:lpstr>2.  RESULTATS ATTENDUS</vt:lpstr>
      <vt:lpstr>3.  RAISONS D’UTILISATION DES SOLUTIONS TIC</vt:lpstr>
      <vt:lpstr>4.  Défis rencontrés/Solutions</vt:lpstr>
      <vt:lpstr>b)  Solutions apportées</vt:lpstr>
      <vt:lpstr>5.  LECONS APPRISES</vt:lpstr>
      <vt:lpstr>6.  RECOMMANDATIONS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USER</dc:creator>
  <cp:lastModifiedBy>CEAS</cp:lastModifiedBy>
  <cp:revision>132</cp:revision>
  <dcterms:created xsi:type="dcterms:W3CDTF">2019-07-04T09:43:45Z</dcterms:created>
  <dcterms:modified xsi:type="dcterms:W3CDTF">2019-07-26T11:48:42Z</dcterms:modified>
</cp:coreProperties>
</file>