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2"/>
  </p:notesMasterIdLst>
  <p:sldIdLst>
    <p:sldId id="256" r:id="rId2"/>
    <p:sldId id="257" r:id="rId3"/>
    <p:sldId id="258" r:id="rId4"/>
    <p:sldId id="259" r:id="rId5"/>
    <p:sldId id="265" r:id="rId6"/>
    <p:sldId id="271" r:id="rId7"/>
    <p:sldId id="275" r:id="rId8"/>
    <p:sldId id="276" r:id="rId9"/>
    <p:sldId id="277" r:id="rId10"/>
    <p:sldId id="278" r:id="rId11"/>
    <p:sldId id="260" r:id="rId12"/>
    <p:sldId id="266" r:id="rId13"/>
    <p:sldId id="262" r:id="rId14"/>
    <p:sldId id="263" r:id="rId15"/>
    <p:sldId id="264" r:id="rId16"/>
    <p:sldId id="269" r:id="rId17"/>
    <p:sldId id="270" r:id="rId18"/>
    <p:sldId id="273" r:id="rId19"/>
    <p:sldId id="279" r:id="rId20"/>
    <p:sldId id="267"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Mees" initials="M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60" d="100"/>
          <a:sy n="60" d="100"/>
        </p:scale>
        <p:origin x="1388" y="68"/>
      </p:cViewPr>
      <p:guideLst>
        <p:guide orient="horz" pos="2160"/>
        <p:guide pos="2880"/>
      </p:guideLst>
    </p:cSldViewPr>
  </p:slideViewPr>
  <p:outlineViewPr>
    <p:cViewPr>
      <p:scale>
        <a:sx n="33" d="100"/>
        <a:sy n="33" d="100"/>
      </p:scale>
      <p:origin x="0" y="-119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A244F-D404-4557-90F7-0F790833037A}" type="datetimeFigureOut">
              <a:rPr lang="fr-FR" smtClean="0"/>
              <a:t>26/07/2019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E1995-346A-470F-94AB-7030F1528C0E}" type="slidenum">
              <a:rPr lang="fr-FR" smtClean="0"/>
              <a:t>‹N°›</a:t>
            </a:fld>
            <a:endParaRPr lang="fr-FR"/>
          </a:p>
        </p:txBody>
      </p:sp>
    </p:spTree>
    <p:extLst>
      <p:ext uri="{BB962C8B-B14F-4D97-AF65-F5344CB8AC3E}">
        <p14:creationId xmlns:p14="http://schemas.microsoft.com/office/powerpoint/2010/main" val="380849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BE1995-346A-470F-94AB-7030F1528C0E}" type="slidenum">
              <a:rPr lang="fr-FR" smtClean="0"/>
              <a:t>15</a:t>
            </a:fld>
            <a:endParaRPr lang="fr-FR"/>
          </a:p>
        </p:txBody>
      </p:sp>
    </p:spTree>
    <p:extLst>
      <p:ext uri="{BB962C8B-B14F-4D97-AF65-F5344CB8AC3E}">
        <p14:creationId xmlns:p14="http://schemas.microsoft.com/office/powerpoint/2010/main" val="375640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F91F8DC-8B8D-4FD2-8FE3-08D1C614C67D}" type="datetime1">
              <a:rPr lang="fr-FR" smtClean="0"/>
              <a:t>26/07/2019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54525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A3532B-7FED-474C-9966-981BC2BE9936}" type="datetime1">
              <a:rPr lang="fr-FR" smtClean="0"/>
              <a:t>26/07/2019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8645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F580AE-19E1-43A8-A846-E63634CC03F7}" type="datetime1">
              <a:rPr lang="fr-FR" smtClean="0"/>
              <a:t>26/07/2019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4922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025B6B4-BA40-4FEC-B1FB-56930FE59354}" type="datetime1">
              <a:rPr lang="fr-FR" smtClean="0"/>
              <a:t>26/07/2019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13584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3604E12-CE9D-4151-A706-E99C0793C6CA}" type="datetime1">
              <a:rPr lang="fr-FR" smtClean="0"/>
              <a:t>26/07/2019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72032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38E68FE-7B6C-43B0-8A79-33D75291EA0E}" type="datetime1">
              <a:rPr lang="fr-FR" smtClean="0"/>
              <a:t>26/07/2019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4855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58B3048-348D-4E8D-B18A-7C0642F4268D}" type="datetime1">
              <a:rPr lang="fr-FR" smtClean="0"/>
              <a:t>26/07/2019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4445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7960901-E7FC-4084-BFD4-BD50574B807D}" type="datetime1">
              <a:rPr lang="fr-FR" smtClean="0"/>
              <a:t>26/07/2019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2745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D61BB0-6FCB-42E9-9798-4EA289013F2E}" type="datetime1">
              <a:rPr lang="fr-FR" smtClean="0"/>
              <a:t>26/07/2019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1241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212D207-E239-4F9E-B94E-3443EF4CD88E}" type="datetime1">
              <a:rPr lang="fr-FR" smtClean="0"/>
              <a:t>26/07/2019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79804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70F7DF5-9C2D-4A9D-9505-51D33953D2F7}" type="datetime1">
              <a:rPr lang="fr-FR" smtClean="0"/>
              <a:t>26/07/2019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60970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81F5E-5ED1-4270-A68F-2B39FF8537AA}" type="datetime1">
              <a:rPr lang="fr-FR" smtClean="0"/>
              <a:t>26/07/2019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0712974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imagri.net/"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hyperlink" Target="http://www.simagri.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Public\Pictures\Mes images\Logo_APROSSA_def.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72008" y="4869160"/>
            <a:ext cx="1979712" cy="1962332"/>
          </a:xfrm>
          <a:prstGeom prst="rect">
            <a:avLst/>
          </a:prstGeom>
          <a:noFill/>
          <a:ln>
            <a:noFill/>
          </a:ln>
        </p:spPr>
      </p:pic>
      <p:pic>
        <p:nvPicPr>
          <p:cNvPr id="4" name="Image 3" descr="image du texte"/>
          <p:cNvPicPr/>
          <p:nvPr/>
        </p:nvPicPr>
        <p:blipFill>
          <a:blip r:embed="rId3">
            <a:extLst>
              <a:ext uri="{28A0092B-C50C-407E-A947-70E740481C1C}">
                <a14:useLocalDpi xmlns:a14="http://schemas.microsoft.com/office/drawing/2010/main"/>
              </a:ext>
            </a:extLst>
          </a:blip>
          <a:srcRect/>
          <a:stretch>
            <a:fillRect/>
          </a:stretch>
        </p:blipFill>
        <p:spPr bwMode="auto">
          <a:xfrm>
            <a:off x="3347864" y="2780928"/>
            <a:ext cx="5783504" cy="4032448"/>
          </a:xfrm>
          <a:prstGeom prst="rect">
            <a:avLst/>
          </a:prstGeom>
          <a:noFill/>
          <a:ln>
            <a:noFill/>
          </a:ln>
        </p:spPr>
      </p:pic>
      <p:sp>
        <p:nvSpPr>
          <p:cNvPr id="2" name="Titre 1"/>
          <p:cNvSpPr>
            <a:spLocks noGrp="1"/>
          </p:cNvSpPr>
          <p:nvPr>
            <p:ph type="ctrTitle"/>
          </p:nvPr>
        </p:nvSpPr>
        <p:spPr>
          <a:xfrm>
            <a:off x="85487" y="116632"/>
            <a:ext cx="7772400" cy="1470025"/>
          </a:xfrm>
        </p:spPr>
        <p:txBody>
          <a:bodyPr>
            <a:normAutofit fontScale="90000"/>
          </a:bodyPr>
          <a:lstStyle/>
          <a:p>
            <a:pPr algn="l"/>
            <a:r>
              <a:rPr lang="fr-BE" b="1" i="1" dirty="0"/>
              <a:t>QUAND LES ORGANISATIONS PAYSANNES ENTREPRENNENT.</a:t>
            </a:r>
            <a:br>
              <a:rPr lang="fr-FR" dirty="0"/>
            </a:br>
            <a:r>
              <a:rPr lang="fr-BE" b="1" i="1" dirty="0"/>
              <a:t>PASSER A L’ECHELLE EST POSSIBLE</a:t>
            </a:r>
            <a:endParaRPr lang="fr-FR" dirty="0"/>
          </a:p>
        </p:txBody>
      </p:sp>
      <p:sp>
        <p:nvSpPr>
          <p:cNvPr id="3" name="Sous-titre 2"/>
          <p:cNvSpPr>
            <a:spLocks noGrp="1"/>
          </p:cNvSpPr>
          <p:nvPr>
            <p:ph type="subTitle" idx="1"/>
          </p:nvPr>
        </p:nvSpPr>
        <p:spPr>
          <a:xfrm>
            <a:off x="72008" y="1916832"/>
            <a:ext cx="6156176" cy="2376264"/>
          </a:xfrm>
        </p:spPr>
        <p:txBody>
          <a:bodyPr>
            <a:normAutofit/>
          </a:bodyPr>
          <a:lstStyle/>
          <a:p>
            <a:pPr algn="l">
              <a:spcAft>
                <a:spcPts val="600"/>
              </a:spcAft>
            </a:pPr>
            <a:r>
              <a:rPr lang="fr-BE" sz="4000" b="1" i="1" dirty="0">
                <a:solidFill>
                  <a:srgbClr val="0070C0"/>
                </a:solidFill>
              </a:rPr>
              <a:t>Information sur les marchés</a:t>
            </a:r>
          </a:p>
        </p:txBody>
      </p:sp>
      <p:sp>
        <p:nvSpPr>
          <p:cNvPr id="6" name="Rectangle 5"/>
          <p:cNvSpPr/>
          <p:nvPr/>
        </p:nvSpPr>
        <p:spPr>
          <a:xfrm>
            <a:off x="6239616" y="6210226"/>
            <a:ext cx="2088232" cy="616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Juillet 2019</a:t>
            </a:r>
            <a:endParaRPr lang="fr-FR" dirty="0">
              <a:solidFill>
                <a:schemeClr val="tx1"/>
              </a:solidFill>
            </a:endParaRPr>
          </a:p>
        </p:txBody>
      </p:sp>
    </p:spTree>
    <p:extLst>
      <p:ext uri="{BB962C8B-B14F-4D97-AF65-F5344CB8AC3E}">
        <p14:creationId xmlns:p14="http://schemas.microsoft.com/office/powerpoint/2010/main" val="426930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0648"/>
            <a:ext cx="9144000" cy="6597352"/>
          </a:xfrm>
        </p:spPr>
        <p:txBody>
          <a:bodyPr>
            <a:normAutofit fontScale="92500"/>
          </a:bodyPr>
          <a:lstStyle/>
          <a:p>
            <a:pPr marL="0" indent="0" algn="just">
              <a:buNone/>
            </a:pPr>
            <a:r>
              <a:rPr lang="fr-FR" b="1" dirty="0"/>
              <a:t>3.3. Collecte d’information : périodicité et technologie</a:t>
            </a:r>
          </a:p>
          <a:p>
            <a:pPr lvl="1"/>
            <a:r>
              <a:rPr lang="fr-FR" sz="3200" dirty="0"/>
              <a:t>Recensement, configuration et codification des produits agricoles des magasins (avec les OP);</a:t>
            </a:r>
          </a:p>
          <a:p>
            <a:pPr lvl="1"/>
            <a:r>
              <a:rPr lang="fr-FR" sz="3200" dirty="0"/>
              <a:t>Définition de la périodicité des mises à jour avec les OP : a chaque entrée et chaque sortie de stock ;</a:t>
            </a:r>
          </a:p>
          <a:p>
            <a:pPr lvl="1"/>
            <a:r>
              <a:rPr lang="fr-FR" sz="3200" dirty="0"/>
              <a:t>Utilisation des téléphones pour l’envoie de la disponibilité des stocks dans les magasins par les magasiniers ;</a:t>
            </a:r>
          </a:p>
          <a:p>
            <a:pPr lvl="1"/>
            <a:r>
              <a:rPr lang="fr-FR" sz="3200" dirty="0"/>
              <a:t>Vérification des données avant validation par l’administrateur</a:t>
            </a:r>
          </a:p>
          <a:p>
            <a:pPr lvl="1"/>
            <a:r>
              <a:rPr lang="fr-FR" sz="3200" dirty="0"/>
              <a:t>Diffusion de la disponibilité des stocks sous forme d’alerte auprès des utilisateurs par SMS.</a:t>
            </a:r>
          </a:p>
        </p:txBody>
      </p:sp>
    </p:spTree>
    <p:extLst>
      <p:ext uri="{BB962C8B-B14F-4D97-AF65-F5344CB8AC3E}">
        <p14:creationId xmlns:p14="http://schemas.microsoft.com/office/powerpoint/2010/main" val="5833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lstStyle/>
          <a:p>
            <a:r>
              <a:rPr lang="fr-FR" b="1" dirty="0"/>
              <a:t>IV. Résultats concrets</a:t>
            </a:r>
          </a:p>
        </p:txBody>
      </p:sp>
      <p:sp>
        <p:nvSpPr>
          <p:cNvPr id="3" name="Espace réservé du contenu 2"/>
          <p:cNvSpPr>
            <a:spLocks noGrp="1"/>
          </p:cNvSpPr>
          <p:nvPr>
            <p:ph idx="1"/>
          </p:nvPr>
        </p:nvSpPr>
        <p:spPr>
          <a:xfrm>
            <a:off x="0" y="836712"/>
            <a:ext cx="9144000" cy="6021288"/>
          </a:xfrm>
        </p:spPr>
        <p:txBody>
          <a:bodyPr>
            <a:normAutofit fontScale="92500" lnSpcReduction="20000"/>
          </a:bodyPr>
          <a:lstStyle/>
          <a:p>
            <a:r>
              <a:rPr lang="fr-FR" b="1" dirty="0">
                <a:solidFill>
                  <a:srgbClr val="0070C0"/>
                </a:solidFill>
              </a:rPr>
              <a:t>Statistiques de </a:t>
            </a:r>
            <a:r>
              <a:rPr lang="fr-FR" b="1" dirty="0" err="1">
                <a:solidFill>
                  <a:srgbClr val="0070C0"/>
                </a:solidFill>
              </a:rPr>
              <a:t>SIMAgri</a:t>
            </a:r>
            <a:r>
              <a:rPr lang="fr-FR" b="1" dirty="0">
                <a:solidFill>
                  <a:srgbClr val="0070C0"/>
                </a:solidFill>
              </a:rPr>
              <a:t> </a:t>
            </a:r>
            <a:endParaRPr lang="fr-FR" dirty="0"/>
          </a:p>
          <a:p>
            <a:pPr lvl="1"/>
            <a:r>
              <a:rPr lang="fr-FR" u="sng" dirty="0"/>
              <a:t>Rappel</a:t>
            </a:r>
            <a:r>
              <a:rPr lang="fr-FR" dirty="0"/>
              <a:t> : lancement officiel de </a:t>
            </a:r>
            <a:r>
              <a:rPr lang="fr-FR" dirty="0" err="1"/>
              <a:t>SIMAgri</a:t>
            </a:r>
            <a:r>
              <a:rPr lang="fr-FR" dirty="0"/>
              <a:t> en février 2015; </a:t>
            </a:r>
          </a:p>
          <a:p>
            <a:pPr lvl="1"/>
            <a:r>
              <a:rPr lang="fr-FR" dirty="0"/>
              <a:t>4 faitières utilisatrices, 11 partenaires </a:t>
            </a:r>
            <a:r>
              <a:rPr lang="fr-FR" sz="2400" dirty="0"/>
              <a:t>(RICOLTO, CRS, OXFAM, FARMAF, ZEPESA2, ECED-S, INADES, REGIS-AG, ACDI-VOCA, SNV, </a:t>
            </a:r>
            <a:r>
              <a:rPr lang="fr-FR" sz="2400" dirty="0" err="1"/>
              <a:t>Tew-Maalo</a:t>
            </a:r>
            <a:r>
              <a:rPr lang="fr-FR" sz="2400" dirty="0"/>
              <a:t>); </a:t>
            </a:r>
          </a:p>
          <a:p>
            <a:pPr lvl="1"/>
            <a:r>
              <a:rPr lang="fr-FR" dirty="0"/>
              <a:t>46 enquêteurs (26 de Afrique Verte et 20 du CIRB) pour 64 marchés couverts;  </a:t>
            </a:r>
          </a:p>
          <a:p>
            <a:pPr lvl="1"/>
            <a:r>
              <a:rPr lang="fr-FR" dirty="0"/>
              <a:t>32 produits concernés (céréales, légumineuses, tubercules, oléagineux, protéagineux, bétail, volaille, légumes, semences et engrais); </a:t>
            </a:r>
          </a:p>
          <a:p>
            <a:pPr lvl="1"/>
            <a:r>
              <a:rPr lang="fr-FR" dirty="0"/>
              <a:t>16 457 utilisateurs inscrits (dont 25% de femmes); </a:t>
            </a:r>
          </a:p>
          <a:p>
            <a:pPr lvl="1"/>
            <a:r>
              <a:rPr lang="fr-FR" dirty="0"/>
              <a:t>Offres d’achat mises en ligne = 51 441 (13 589 309 600 FCFA); </a:t>
            </a:r>
          </a:p>
          <a:p>
            <a:pPr lvl="1"/>
            <a:r>
              <a:rPr lang="fr-FR" dirty="0"/>
              <a:t>Offres de vente mises en ligne = 71 321 t (16 543 692 462 FCFA); </a:t>
            </a:r>
          </a:p>
          <a:p>
            <a:pPr lvl="1"/>
            <a:r>
              <a:rPr lang="fr-FR" dirty="0"/>
              <a:t>Transactions réalisées = 22 000 t (4 180 000 000 FCFA) Informations obtenues par sondage et témoignage (tel.).</a:t>
            </a:r>
          </a:p>
          <a:p>
            <a:pPr lvl="1"/>
            <a:endParaRPr lang="fr-FR" dirty="0">
              <a:solidFill>
                <a:srgbClr val="FF0000"/>
              </a:solidFill>
            </a:endParaRPr>
          </a:p>
          <a:p>
            <a:pPr lvl="1"/>
            <a:endParaRPr lang="fr-FR" dirty="0"/>
          </a:p>
          <a:p>
            <a:endParaRPr lang="fr-FR" dirty="0"/>
          </a:p>
        </p:txBody>
      </p:sp>
    </p:spTree>
    <p:extLst>
      <p:ext uri="{BB962C8B-B14F-4D97-AF65-F5344CB8AC3E}">
        <p14:creationId xmlns:p14="http://schemas.microsoft.com/office/powerpoint/2010/main" val="15911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lstStyle/>
          <a:p>
            <a:r>
              <a:rPr lang="fr-FR" b="1" dirty="0"/>
              <a:t>IV. (Suite) Résultats concrets</a:t>
            </a:r>
            <a:endParaRPr lang="fr-FR" dirty="0"/>
          </a:p>
        </p:txBody>
      </p:sp>
      <p:sp>
        <p:nvSpPr>
          <p:cNvPr id="3" name="Espace réservé du contenu 2"/>
          <p:cNvSpPr>
            <a:spLocks noGrp="1"/>
          </p:cNvSpPr>
          <p:nvPr>
            <p:ph idx="1"/>
          </p:nvPr>
        </p:nvSpPr>
        <p:spPr>
          <a:xfrm>
            <a:off x="107504" y="692696"/>
            <a:ext cx="9036496" cy="6165304"/>
          </a:xfrm>
        </p:spPr>
        <p:txBody>
          <a:bodyPr>
            <a:normAutofit lnSpcReduction="10000"/>
          </a:bodyPr>
          <a:lstStyle/>
          <a:p>
            <a:r>
              <a:rPr lang="fr-FR" b="1" dirty="0">
                <a:solidFill>
                  <a:srgbClr val="0070C0"/>
                </a:solidFill>
              </a:rPr>
              <a:t>Changements observés chez les utilisateurs</a:t>
            </a:r>
          </a:p>
          <a:p>
            <a:pPr lvl="1"/>
            <a:r>
              <a:rPr lang="fr-FR" dirty="0"/>
              <a:t>Meilleure connaissance du marché et des tendances (évolution probable);</a:t>
            </a:r>
          </a:p>
          <a:p>
            <a:pPr lvl="1"/>
            <a:r>
              <a:rPr lang="fr-FR" dirty="0"/>
              <a:t>Meilleure capacité d’anticipation des achats/ventes et de négociation des prix;</a:t>
            </a:r>
          </a:p>
          <a:p>
            <a:pPr lvl="1"/>
            <a:r>
              <a:rPr lang="fr-FR" dirty="0"/>
              <a:t>Prise de décision avisée grâce à la connaissance des prix et tendances en temps réel; </a:t>
            </a:r>
          </a:p>
          <a:p>
            <a:pPr lvl="1"/>
            <a:r>
              <a:rPr lang="fr-FR" dirty="0"/>
              <a:t>Amélioration de la rentabilité des opérations et des revenus; </a:t>
            </a:r>
          </a:p>
          <a:p>
            <a:pPr lvl="1"/>
            <a:r>
              <a:rPr lang="fr-FR" dirty="0"/>
              <a:t>Plus d’assurance dans le métier;  </a:t>
            </a:r>
          </a:p>
          <a:p>
            <a:pPr lvl="1"/>
            <a:r>
              <a:rPr lang="fr-FR" dirty="0"/>
              <a:t>Les producteurs et leurs OP se sentent moins « floués »; </a:t>
            </a:r>
          </a:p>
          <a:p>
            <a:pPr lvl="1"/>
            <a:r>
              <a:rPr lang="fr-FR" dirty="0"/>
              <a:t>Rétablissement de la confiance entre producteurs et responsables d’OP chargés des opérations commerciales.</a:t>
            </a:r>
          </a:p>
          <a:p>
            <a:pPr lvl="1"/>
            <a:endParaRPr lang="fr-FR" dirty="0"/>
          </a:p>
          <a:p>
            <a:pPr lvl="1"/>
            <a:endParaRPr lang="fr-FR" dirty="0"/>
          </a:p>
        </p:txBody>
      </p:sp>
    </p:spTree>
    <p:extLst>
      <p:ext uri="{BB962C8B-B14F-4D97-AF65-F5344CB8AC3E}">
        <p14:creationId xmlns:p14="http://schemas.microsoft.com/office/powerpoint/2010/main" val="44520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316"/>
            <a:ext cx="8229600" cy="962412"/>
          </a:xfrm>
        </p:spPr>
        <p:txBody>
          <a:bodyPr/>
          <a:lstStyle/>
          <a:p>
            <a:r>
              <a:rPr lang="fr-FR" b="1" dirty="0"/>
              <a:t>V. Difficultés et solutions</a:t>
            </a:r>
          </a:p>
        </p:txBody>
      </p:sp>
      <p:sp>
        <p:nvSpPr>
          <p:cNvPr id="3" name="Espace réservé du contenu 2"/>
          <p:cNvSpPr>
            <a:spLocks noGrp="1"/>
          </p:cNvSpPr>
          <p:nvPr>
            <p:ph idx="1"/>
          </p:nvPr>
        </p:nvSpPr>
        <p:spPr>
          <a:xfrm>
            <a:off x="179512" y="836712"/>
            <a:ext cx="8784976" cy="5760640"/>
          </a:xfrm>
        </p:spPr>
        <p:txBody>
          <a:bodyPr/>
          <a:lstStyle/>
          <a:p>
            <a:r>
              <a:rPr lang="fr-FR" b="1" dirty="0">
                <a:solidFill>
                  <a:srgbClr val="0070C0"/>
                </a:solidFill>
              </a:rPr>
              <a:t>Au niveau des utilisateurs</a:t>
            </a:r>
          </a:p>
          <a:p>
            <a:endParaRPr lang="fr-FR" dirty="0"/>
          </a:p>
          <a:p>
            <a:endParaRPr lang="fr-FR" dirty="0"/>
          </a:p>
          <a:p>
            <a:endParaRPr lang="fr-FR" dirty="0"/>
          </a:p>
          <a:p>
            <a:endParaRPr lang="fr-FR" sz="800" b="1" dirty="0">
              <a:solidFill>
                <a:srgbClr val="0070C0"/>
              </a:solidFill>
            </a:endParaRPr>
          </a:p>
          <a:p>
            <a:r>
              <a:rPr lang="fr-FR" b="1" dirty="0">
                <a:solidFill>
                  <a:srgbClr val="0070C0"/>
                </a:solidFill>
              </a:rPr>
              <a:t>Au niveau d’Afrique Verte Burkina</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735745913"/>
              </p:ext>
            </p:extLst>
          </p:nvPr>
        </p:nvGraphicFramePr>
        <p:xfrm>
          <a:off x="179512" y="1412776"/>
          <a:ext cx="8856984" cy="1569720"/>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60040">
                <a:tc>
                  <a:txBody>
                    <a:bodyPr/>
                    <a:lstStyle/>
                    <a:p>
                      <a:pPr marL="342900" marR="0" lvl="1" indent="-342900" algn="ctr" defTabSz="914400" rtl="0" eaLnBrk="1" fontAlgn="auto" latinLnBrk="0" hangingPunct="1">
                        <a:lnSpc>
                          <a:spcPct val="100000"/>
                        </a:lnSpc>
                        <a:spcBef>
                          <a:spcPts val="0"/>
                        </a:spcBef>
                        <a:spcAft>
                          <a:spcPts val="0"/>
                        </a:spcAft>
                        <a:buClrTx/>
                        <a:buSzTx/>
                        <a:buFont typeface="Wingdings" pitchFamily="2" charset="2"/>
                        <a:buChar char="v"/>
                        <a:tabLst/>
                        <a:defRPr/>
                      </a:pPr>
                      <a:r>
                        <a:rPr lang="fr-FR" sz="2400" b="1" dirty="0"/>
                        <a:t>Difficultés</a:t>
                      </a:r>
                      <a:endParaRPr lang="fr-FR" sz="2400" dirty="0"/>
                    </a:p>
                  </a:txBody>
                  <a:tcPr/>
                </a:tc>
                <a:tc>
                  <a:txBody>
                    <a:bodyPr/>
                    <a:lstStyle/>
                    <a:p>
                      <a:pPr marL="342900" indent="-342900" algn="ctr">
                        <a:buFont typeface="Wingdings" pitchFamily="2" charset="2"/>
                        <a:buChar char="ü"/>
                      </a:pPr>
                      <a:r>
                        <a:rPr lang="fr-FR" sz="2400" b="1" kern="1200" dirty="0">
                          <a:solidFill>
                            <a:schemeClr val="lt1"/>
                          </a:solidFill>
                          <a:latin typeface="+mn-lt"/>
                          <a:ea typeface="+mn-ea"/>
                          <a:cs typeface="+mn-cs"/>
                        </a:rPr>
                        <a:t>solutions</a:t>
                      </a:r>
                    </a:p>
                  </a:txBody>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a:t>Taux élevé d’analphabétisme des Producteurs</a:t>
                      </a:r>
                    </a:p>
                  </a:txBody>
                  <a:tcPr/>
                </a:tc>
                <a:tc>
                  <a:txBody>
                    <a:bodyPr/>
                    <a:lstStyle/>
                    <a:p>
                      <a:r>
                        <a:rPr lang="fr-FR" dirty="0"/>
                        <a:t>Formation de leaders-relais</a:t>
                      </a:r>
                      <a:r>
                        <a:rPr lang="fr-FR" baseline="0" dirty="0"/>
                        <a:t> SIM </a:t>
                      </a:r>
                      <a:r>
                        <a:rPr lang="fr-FR" dirty="0"/>
                        <a:t>dans les OP</a:t>
                      </a:r>
                    </a:p>
                  </a:txBody>
                  <a:tcPr/>
                </a:tc>
                <a:extLst>
                  <a:ext uri="{0D108BD9-81ED-4DB2-BD59-A6C34878D82A}">
                    <a16:rowId xmlns:a16="http://schemas.microsoft.com/office/drawing/2014/main" val="10001"/>
                  </a:ext>
                </a:extLst>
              </a:tr>
              <a:tr h="370840">
                <a:tc>
                  <a:txBody>
                    <a:bodyPr/>
                    <a:lstStyle/>
                    <a:p>
                      <a:r>
                        <a:rPr lang="fr-FR" dirty="0"/>
                        <a:t>Coût d’acquisition du</a:t>
                      </a:r>
                      <a:r>
                        <a:rPr lang="fr-FR" baseline="0" dirty="0"/>
                        <a:t> matériel</a:t>
                      </a:r>
                      <a:endParaRPr lang="fr-FR" dirty="0"/>
                    </a:p>
                  </a:txBody>
                  <a:tcPr/>
                </a:tc>
                <a:tc>
                  <a:txBody>
                    <a:bodyPr/>
                    <a:lstStyle/>
                    <a:p>
                      <a:r>
                        <a:rPr lang="fr-FR" dirty="0"/>
                        <a:t>Partenariats</a:t>
                      </a:r>
                      <a:r>
                        <a:rPr lang="fr-FR" baseline="0" dirty="0"/>
                        <a:t> avec des ONG/Projets</a:t>
                      </a:r>
                      <a:endParaRPr lang="fr-FR" dirty="0"/>
                    </a:p>
                  </a:txBody>
                  <a:tcPr/>
                </a:tc>
                <a:extLst>
                  <a:ext uri="{0D108BD9-81ED-4DB2-BD59-A6C34878D82A}">
                    <a16:rowId xmlns:a16="http://schemas.microsoft.com/office/drawing/2014/main" val="10002"/>
                  </a:ext>
                </a:extLst>
              </a:tr>
              <a:tr h="370840">
                <a:tc>
                  <a:txBody>
                    <a:bodyPr/>
                    <a:lstStyle/>
                    <a:p>
                      <a:r>
                        <a:rPr lang="fr-FR" dirty="0"/>
                        <a:t>Foisonnement</a:t>
                      </a:r>
                      <a:r>
                        <a:rPr lang="fr-FR" baseline="0" dirty="0"/>
                        <a:t> des SIM</a:t>
                      </a:r>
                      <a:endParaRPr lang="fr-FR" dirty="0"/>
                    </a:p>
                  </a:txBody>
                  <a:tcPr/>
                </a:tc>
                <a:tc>
                  <a:txBody>
                    <a:bodyPr/>
                    <a:lstStyle/>
                    <a:p>
                      <a:r>
                        <a:rPr lang="fr-FR" dirty="0"/>
                        <a:t>Sensibilisation</a:t>
                      </a:r>
                      <a:r>
                        <a:rPr lang="fr-FR" baseline="0" dirty="0"/>
                        <a:t> et formation des OP</a:t>
                      </a:r>
                      <a:endParaRPr lang="fr-FR" dirty="0"/>
                    </a:p>
                  </a:txBody>
                  <a:tcPr/>
                </a:tc>
                <a:extLst>
                  <a:ext uri="{0D108BD9-81ED-4DB2-BD59-A6C34878D82A}">
                    <a16:rowId xmlns:a16="http://schemas.microsoft.com/office/drawing/2014/main" val="10003"/>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803886545"/>
              </p:ext>
            </p:extLst>
          </p:nvPr>
        </p:nvGraphicFramePr>
        <p:xfrm>
          <a:off x="179512" y="3931880"/>
          <a:ext cx="8928992" cy="2377440"/>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70840">
                <a:tc>
                  <a:txBody>
                    <a:bodyPr/>
                    <a:lstStyle/>
                    <a:p>
                      <a:pPr marL="342900" marR="0" lvl="1" indent="-342900" algn="ctr" defTabSz="914400" rtl="0" eaLnBrk="1" fontAlgn="auto" latinLnBrk="0" hangingPunct="1">
                        <a:lnSpc>
                          <a:spcPct val="100000"/>
                        </a:lnSpc>
                        <a:spcBef>
                          <a:spcPts val="0"/>
                        </a:spcBef>
                        <a:spcAft>
                          <a:spcPts val="0"/>
                        </a:spcAft>
                        <a:buClrTx/>
                        <a:buSzTx/>
                        <a:buFont typeface="Wingdings" pitchFamily="2" charset="2"/>
                        <a:buChar char="v"/>
                        <a:tabLst/>
                        <a:defRPr/>
                      </a:pPr>
                      <a:r>
                        <a:rPr lang="fr-FR" sz="2400" b="1" dirty="0"/>
                        <a:t>Difficultés</a:t>
                      </a:r>
                      <a:endParaRPr lang="fr-FR" sz="2400" dirty="0"/>
                    </a:p>
                  </a:txBody>
                  <a:tcPr/>
                </a:tc>
                <a:tc>
                  <a:txBody>
                    <a:bodyPr/>
                    <a:lstStyle/>
                    <a:p>
                      <a:pPr marL="342900" indent="-342900" algn="ctr">
                        <a:buFont typeface="Wingdings" pitchFamily="2" charset="2"/>
                        <a:buChar char="ü"/>
                      </a:pPr>
                      <a:r>
                        <a:rPr lang="fr-FR" sz="2400" b="1" dirty="0"/>
                        <a:t>solutions</a:t>
                      </a:r>
                      <a:endParaRPr lang="fr-FR" sz="2400" dirty="0"/>
                    </a:p>
                  </a:txBody>
                  <a:tcPr/>
                </a:tc>
                <a:extLst>
                  <a:ext uri="{0D108BD9-81ED-4DB2-BD59-A6C34878D82A}">
                    <a16:rowId xmlns:a16="http://schemas.microsoft.com/office/drawing/2014/main" val="10000"/>
                  </a:ext>
                </a:extLst>
              </a:tr>
              <a:tr h="370840">
                <a:tc>
                  <a:txBody>
                    <a:bodyPr/>
                    <a:lstStyle/>
                    <a:p>
                      <a:r>
                        <a:rPr lang="fr-FR" dirty="0"/>
                        <a:t>Coût d’exploitation</a:t>
                      </a:r>
                      <a:r>
                        <a:rPr lang="fr-FR" baseline="0" dirty="0"/>
                        <a:t> de la plateforme</a:t>
                      </a:r>
                      <a:endParaRPr lang="fr-FR" dirty="0"/>
                    </a:p>
                  </a:txBody>
                  <a:tcPr/>
                </a:tc>
                <a:tc>
                  <a:txBody>
                    <a:bodyPr/>
                    <a:lstStyle/>
                    <a:p>
                      <a:r>
                        <a:rPr lang="fr-FR" dirty="0"/>
                        <a:t>Convention avec les faitières pour</a:t>
                      </a:r>
                      <a:r>
                        <a:rPr lang="fr-FR" baseline="0" dirty="0"/>
                        <a:t> participation aux frais de structure</a:t>
                      </a:r>
                      <a:endParaRPr lang="fr-FR" dirty="0"/>
                    </a:p>
                  </a:txBody>
                  <a:tcPr/>
                </a:tc>
                <a:extLst>
                  <a:ext uri="{0D108BD9-81ED-4DB2-BD59-A6C34878D82A}">
                    <a16:rowId xmlns:a16="http://schemas.microsoft.com/office/drawing/2014/main" val="10001"/>
                  </a:ext>
                </a:extLst>
              </a:tr>
              <a:tr h="370840">
                <a:tc>
                  <a:txBody>
                    <a:bodyPr/>
                    <a:lstStyle/>
                    <a:p>
                      <a:r>
                        <a:rPr lang="fr-FR" dirty="0"/>
                        <a:t>Difficultés à saisir toutes les transactions générées grâce</a:t>
                      </a:r>
                      <a:r>
                        <a:rPr lang="fr-FR" baseline="0" dirty="0"/>
                        <a:t> à SIMAgri</a:t>
                      </a:r>
                      <a:endParaRPr lang="fr-FR" dirty="0"/>
                    </a:p>
                  </a:txBody>
                  <a:tcPr/>
                </a:tc>
                <a:tc>
                  <a:txBody>
                    <a:bodyPr/>
                    <a:lstStyle/>
                    <a:p>
                      <a:r>
                        <a:rPr lang="fr-FR" dirty="0"/>
                        <a:t>Sondages</a:t>
                      </a:r>
                      <a:r>
                        <a:rPr lang="fr-FR" baseline="0" dirty="0"/>
                        <a:t> et témoignages des acteurs</a:t>
                      </a:r>
                      <a:endParaRPr lang="fr-FR" dirty="0"/>
                    </a:p>
                  </a:txBody>
                  <a:tcPr/>
                </a:tc>
                <a:extLst>
                  <a:ext uri="{0D108BD9-81ED-4DB2-BD59-A6C34878D82A}">
                    <a16:rowId xmlns:a16="http://schemas.microsoft.com/office/drawing/2014/main" val="10002"/>
                  </a:ext>
                </a:extLst>
              </a:tr>
              <a:tr h="370840">
                <a:tc>
                  <a:txBody>
                    <a:bodyPr/>
                    <a:lstStyle/>
                    <a:p>
                      <a:r>
                        <a:rPr lang="fr-FR" dirty="0"/>
                        <a:t>Demandes d’applications supplémentaires non-satisfaites</a:t>
                      </a:r>
                    </a:p>
                  </a:txBody>
                  <a:tcPr/>
                </a:tc>
                <a:tc>
                  <a:txBody>
                    <a:bodyPr/>
                    <a:lstStyle/>
                    <a:p>
                      <a:r>
                        <a:rPr lang="fr-FR" dirty="0"/>
                        <a:t>Recherche de partenariats avec des organisations sensibles</a:t>
                      </a:r>
                      <a:r>
                        <a:rPr lang="fr-FR" baseline="0" dirty="0"/>
                        <a:t> aux SIM</a:t>
                      </a:r>
                      <a:endParaRPr lang="fr-FR"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817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936104"/>
          </a:xfrm>
        </p:spPr>
        <p:txBody>
          <a:bodyPr/>
          <a:lstStyle/>
          <a:p>
            <a:r>
              <a:rPr lang="fr-FR" b="1" dirty="0"/>
              <a:t>VI. Leçons et enseignements</a:t>
            </a:r>
          </a:p>
        </p:txBody>
      </p:sp>
      <p:sp>
        <p:nvSpPr>
          <p:cNvPr id="3" name="Espace réservé du contenu 2"/>
          <p:cNvSpPr>
            <a:spLocks noGrp="1"/>
          </p:cNvSpPr>
          <p:nvPr>
            <p:ph idx="1"/>
          </p:nvPr>
        </p:nvSpPr>
        <p:spPr>
          <a:xfrm>
            <a:off x="467544" y="1052736"/>
            <a:ext cx="8496944" cy="5760640"/>
          </a:xfrm>
        </p:spPr>
        <p:txBody>
          <a:bodyPr>
            <a:normAutofit lnSpcReduction="10000"/>
          </a:bodyPr>
          <a:lstStyle/>
          <a:p>
            <a:pPr marL="354013" lvl="1"/>
            <a:r>
              <a:rPr lang="fr-FR" dirty="0"/>
              <a:t>La </a:t>
            </a:r>
            <a:r>
              <a:rPr lang="fr-FR" b="1" dirty="0">
                <a:solidFill>
                  <a:srgbClr val="0070C0"/>
                </a:solidFill>
              </a:rPr>
              <a:t>maîtrise du marché agricole  </a:t>
            </a:r>
            <a:r>
              <a:rPr lang="fr-FR" dirty="0"/>
              <a:t>par les producteurs et leurs organisations est possible. </a:t>
            </a:r>
            <a:r>
              <a:rPr lang="fr-FR" dirty="0" err="1"/>
              <a:t>SIMAgri</a:t>
            </a:r>
            <a:r>
              <a:rPr lang="fr-FR" dirty="0"/>
              <a:t> en fait la démonstration;</a:t>
            </a:r>
          </a:p>
          <a:p>
            <a:pPr marL="354013" lvl="1"/>
            <a:r>
              <a:rPr lang="fr-FR" dirty="0"/>
              <a:t>Quand l’information est sûre et fiable, elle </a:t>
            </a:r>
            <a:r>
              <a:rPr lang="fr-FR" b="1" dirty="0">
                <a:solidFill>
                  <a:srgbClr val="0070C0"/>
                </a:solidFill>
              </a:rPr>
              <a:t>améliore le volume d’affaires et les opérations commerciales </a:t>
            </a:r>
            <a:r>
              <a:rPr lang="fr-FR" dirty="0"/>
              <a:t>des producteurs et des OP; </a:t>
            </a:r>
          </a:p>
          <a:p>
            <a:pPr marL="354013" lvl="1"/>
            <a:r>
              <a:rPr lang="fr-FR" dirty="0"/>
              <a:t>Les producteurs peuvent </a:t>
            </a:r>
            <a:r>
              <a:rPr lang="fr-FR" b="1" dirty="0">
                <a:solidFill>
                  <a:srgbClr val="0070C0"/>
                </a:solidFill>
              </a:rPr>
              <a:t>s’approprier les technologies de l’information pour améliorer leur efficacité leur autonomie d’action</a:t>
            </a:r>
            <a:r>
              <a:rPr lang="fr-FR" dirty="0"/>
              <a:t> et la confiance entre eux et leurs responsables chargés des opérations commerciales; </a:t>
            </a:r>
          </a:p>
          <a:p>
            <a:pPr marL="354013" lvl="1"/>
            <a:r>
              <a:rPr lang="fr-FR" dirty="0"/>
              <a:t>La </a:t>
            </a:r>
            <a:r>
              <a:rPr lang="fr-FR" b="1" dirty="0">
                <a:solidFill>
                  <a:srgbClr val="0070C0"/>
                </a:solidFill>
              </a:rPr>
              <a:t>maîtrise de technologies de l’information favorise le changement d’échelle </a:t>
            </a:r>
            <a:r>
              <a:rPr lang="fr-FR" dirty="0"/>
              <a:t>d’initiatives locales (Réseautage pour des ventes groupées par exemple).</a:t>
            </a:r>
          </a:p>
        </p:txBody>
      </p:sp>
    </p:spTree>
    <p:extLst>
      <p:ext uri="{BB962C8B-B14F-4D97-AF65-F5344CB8AC3E}">
        <p14:creationId xmlns:p14="http://schemas.microsoft.com/office/powerpoint/2010/main" val="12982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0618"/>
            <a:ext cx="8229600" cy="960110"/>
          </a:xfrm>
        </p:spPr>
        <p:txBody>
          <a:bodyPr/>
          <a:lstStyle/>
          <a:p>
            <a:r>
              <a:rPr lang="fr-FR" b="1" dirty="0"/>
              <a:t>VII. Perspectives</a:t>
            </a:r>
          </a:p>
        </p:txBody>
      </p:sp>
      <p:sp>
        <p:nvSpPr>
          <p:cNvPr id="3" name="Espace réservé du contenu 2"/>
          <p:cNvSpPr>
            <a:spLocks noGrp="1"/>
          </p:cNvSpPr>
          <p:nvPr>
            <p:ph idx="1"/>
          </p:nvPr>
        </p:nvSpPr>
        <p:spPr>
          <a:xfrm>
            <a:off x="8032" y="980728"/>
            <a:ext cx="9144000" cy="5877272"/>
          </a:xfrm>
        </p:spPr>
        <p:txBody>
          <a:bodyPr>
            <a:normAutofit fontScale="85000" lnSpcReduction="20000"/>
          </a:bodyPr>
          <a:lstStyle/>
          <a:p>
            <a:r>
              <a:rPr lang="fr-FR" b="1" dirty="0">
                <a:solidFill>
                  <a:srgbClr val="0070C0"/>
                </a:solidFill>
              </a:rPr>
              <a:t>Au niveau de l’application </a:t>
            </a:r>
            <a:r>
              <a:rPr lang="fr-FR" b="1" dirty="0" err="1">
                <a:solidFill>
                  <a:srgbClr val="0070C0"/>
                </a:solidFill>
              </a:rPr>
              <a:t>Simagri</a:t>
            </a:r>
            <a:endParaRPr lang="fr-FR" b="1" dirty="0">
              <a:solidFill>
                <a:srgbClr val="0070C0"/>
              </a:solidFill>
            </a:endParaRPr>
          </a:p>
          <a:p>
            <a:pPr lvl="1"/>
            <a:r>
              <a:rPr lang="fr-FR" dirty="0"/>
              <a:t>Développer l’application vocale de </a:t>
            </a:r>
            <a:r>
              <a:rPr lang="fr-FR" dirty="0" err="1"/>
              <a:t>SIMAgri</a:t>
            </a:r>
            <a:r>
              <a:rPr lang="fr-FR" dirty="0"/>
              <a:t>  et prendre en compte des langues locales; </a:t>
            </a:r>
          </a:p>
          <a:p>
            <a:pPr lvl="1"/>
            <a:r>
              <a:rPr lang="fr-FR" dirty="0"/>
              <a:t>Développer l’application de vulgarisation agricole de </a:t>
            </a:r>
            <a:r>
              <a:rPr lang="fr-FR" dirty="0" err="1"/>
              <a:t>SIMAgri</a:t>
            </a:r>
            <a:r>
              <a:rPr lang="fr-FR" dirty="0"/>
              <a:t> (avec prise en charge d’éléments audio- visuels, de la météo, etc.);</a:t>
            </a:r>
          </a:p>
          <a:p>
            <a:pPr lvl="1"/>
            <a:r>
              <a:rPr lang="fr-FR" dirty="0"/>
              <a:t>Couvrir le territoire national pour la collecte des informations de marché.</a:t>
            </a:r>
          </a:p>
          <a:p>
            <a:endParaRPr lang="fr-FR" sz="1100" dirty="0"/>
          </a:p>
          <a:p>
            <a:r>
              <a:rPr lang="fr-FR" b="1" dirty="0">
                <a:solidFill>
                  <a:srgbClr val="0070C0"/>
                </a:solidFill>
              </a:rPr>
              <a:t>Au niveau des acteurs</a:t>
            </a:r>
          </a:p>
          <a:p>
            <a:pPr lvl="1"/>
            <a:r>
              <a:rPr lang="fr-FR" dirty="0"/>
              <a:t>Sensibilisation et formation à grande échelle pour accroître le nombre d’utilisateurs.</a:t>
            </a:r>
          </a:p>
          <a:p>
            <a:endParaRPr lang="fr-FR" sz="1200" dirty="0"/>
          </a:p>
          <a:p>
            <a:pPr marL="342900" lvl="1" indent="-342900">
              <a:buFont typeface="Arial" pitchFamily="34" charset="0"/>
              <a:buChar char="•"/>
            </a:pPr>
            <a:r>
              <a:rPr lang="fr-FR" b="1" dirty="0">
                <a:solidFill>
                  <a:srgbClr val="0070C0"/>
                </a:solidFill>
              </a:rPr>
              <a:t>Au niveau d’Afrique Verte Burkina</a:t>
            </a:r>
          </a:p>
          <a:p>
            <a:pPr marL="742950" lvl="2" indent="-342900">
              <a:buFontTx/>
              <a:buChar char="-"/>
            </a:pPr>
            <a:r>
              <a:rPr lang="fr-FR" sz="2800" dirty="0"/>
              <a:t>Changement d’échelle et ambition </a:t>
            </a:r>
            <a:r>
              <a:rPr lang="fr-FR" sz="2800" dirty="0" err="1"/>
              <a:t>sous-régionale</a:t>
            </a:r>
            <a:r>
              <a:rPr lang="fr-FR" sz="2800" dirty="0"/>
              <a:t> ; </a:t>
            </a:r>
          </a:p>
          <a:p>
            <a:pPr marL="742950" lvl="2" indent="-342900">
              <a:buFontTx/>
              <a:buChar char="-"/>
            </a:pPr>
            <a:r>
              <a:rPr lang="fr-FR" sz="2800" dirty="0"/>
              <a:t>Dupliquer la plateforme SIMAgri dans d’autres pays de la sous région, à l’image du Mali qui a déjà implémenté sa plateforme SIMAgri.</a:t>
            </a:r>
            <a:endParaRPr lang="fr-FR" dirty="0"/>
          </a:p>
        </p:txBody>
      </p:sp>
    </p:spTree>
    <p:extLst>
      <p:ext uri="{BB962C8B-B14F-4D97-AF65-F5344CB8AC3E}">
        <p14:creationId xmlns:p14="http://schemas.microsoft.com/office/powerpoint/2010/main" val="172759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000"/>
                                        <p:tgtEl>
                                          <p:spTgt spid="3">
                                            <p:txEl>
                                              <p:pRg st="10" end="10"/>
                                            </p:txEl>
                                          </p:spTgt>
                                        </p:tgtEl>
                                      </p:cBhvr>
                                    </p:animEffect>
                                    <p:anim calcmode="lin" valueType="num">
                                      <p:cBhvr>
                                        <p:cTn id="6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464" y="-504"/>
            <a:ext cx="8229600" cy="621192"/>
          </a:xfrm>
        </p:spPr>
        <p:txBody>
          <a:bodyPr>
            <a:normAutofit/>
          </a:bodyPr>
          <a:lstStyle/>
          <a:p>
            <a:pPr lvl="0">
              <a:lnSpc>
                <a:spcPts val="4000"/>
              </a:lnSpc>
            </a:pPr>
            <a:r>
              <a:rPr lang="fr-FR" b="1" dirty="0"/>
              <a:t>S’inscrire sur </a:t>
            </a:r>
            <a:r>
              <a:rPr lang="fr-FR" b="1" dirty="0" err="1"/>
              <a:t>SIMAgri</a:t>
            </a:r>
            <a:r>
              <a:rPr lang="fr-FR" b="1" dirty="0"/>
              <a:t> </a:t>
            </a:r>
          </a:p>
        </p:txBody>
      </p:sp>
      <p:pic>
        <p:nvPicPr>
          <p:cNvPr id="4" name="Espace réservé du contenu 1"/>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8430" y="1081739"/>
            <a:ext cx="9108505" cy="5776261"/>
          </a:xfrm>
          <a:solidFill>
            <a:schemeClr val="bg1"/>
          </a:solidFill>
        </p:spPr>
      </p:pic>
      <p:sp>
        <p:nvSpPr>
          <p:cNvPr id="6" name="Titre 1"/>
          <p:cNvSpPr txBox="1">
            <a:spLocks/>
          </p:cNvSpPr>
          <p:nvPr/>
        </p:nvSpPr>
        <p:spPr>
          <a:xfrm>
            <a:off x="179512" y="490662"/>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fr-FR" b="1" dirty="0">
                <a:hlinkClick r:id="rId3"/>
              </a:rPr>
              <a:t>www.simagri.net</a:t>
            </a:r>
            <a:r>
              <a:rPr lang="fr-FR" b="1" dirty="0"/>
              <a:t> </a:t>
            </a:r>
          </a:p>
        </p:txBody>
      </p:sp>
      <p:pic>
        <p:nvPicPr>
          <p:cNvPr id="8" name="Picture 2"/>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214" y="2388788"/>
            <a:ext cx="6535026" cy="2408364"/>
          </a:xfrm>
          <a:prstGeom prst="rect">
            <a:avLst/>
          </a:prstGeom>
          <a:noFill/>
          <a:ln>
            <a:noFill/>
          </a:ln>
          <a:effectLst/>
        </p:spPr>
      </p:pic>
      <p:pic>
        <p:nvPicPr>
          <p:cNvPr id="9" name="Picture 3"/>
          <p:cNvPicPr/>
          <p:nvPr/>
        </p:nvPicPr>
        <p:blipFill>
          <a:blip r:embed="rId5" cstate="email">
            <a:extLst>
              <a:ext uri="{28A0092B-C50C-407E-A947-70E740481C1C}">
                <a14:useLocalDpi xmlns:a14="http://schemas.microsoft.com/office/drawing/2010/main"/>
              </a:ext>
            </a:extLst>
          </a:blip>
          <a:srcRect/>
          <a:stretch>
            <a:fillRect/>
          </a:stretch>
        </p:blipFill>
        <p:spPr bwMode="auto">
          <a:xfrm>
            <a:off x="165680" y="2388788"/>
            <a:ext cx="6566559" cy="2408364"/>
          </a:xfrm>
          <a:prstGeom prst="rect">
            <a:avLst/>
          </a:prstGeom>
          <a:noFill/>
          <a:ln>
            <a:noFill/>
          </a:ln>
          <a:effectLst/>
        </p:spPr>
      </p:pic>
    </p:spTree>
    <p:extLst>
      <p:ext uri="{BB962C8B-B14F-4D97-AF65-F5344CB8AC3E}">
        <p14:creationId xmlns:p14="http://schemas.microsoft.com/office/powerpoint/2010/main" val="11736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ppt_w</p:attrName>
                                        </p:attrNameLst>
                                      </p:cBhvr>
                                      <p:tavLst>
                                        <p:tav tm="0" fmla="#ppt_w*sin(2.5*pi*$)">
                                          <p:val>
                                            <p:fltVal val="0"/>
                                          </p:val>
                                        </p:tav>
                                        <p:tav tm="100000">
                                          <p:val>
                                            <p:fltVal val="1"/>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69" y="-4924"/>
            <a:ext cx="9128031" cy="68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98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t>Test de demande de prix du maïs blanc sur le marché de </a:t>
            </a:r>
            <a:r>
              <a:rPr lang="fr-FR" dirty="0" err="1"/>
              <a:t>sankariaré</a:t>
            </a:r>
            <a:endParaRPr lang="fr-FR" dirty="0"/>
          </a:p>
        </p:txBody>
      </p:sp>
      <p:pic>
        <p:nvPicPr>
          <p:cNvPr id="27651"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35100" y="1554163"/>
            <a:ext cx="64262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63688" y="4077072"/>
            <a:ext cx="4104456"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latin typeface="Times New Roman" panose="02020603050405020304" pitchFamily="18" charset="0"/>
                <a:cs typeface="Times New Roman" panose="02020603050405020304" pitchFamily="18" charset="0"/>
              </a:rPr>
              <a:t>GETPRIX #MAIB#SANK</a:t>
            </a:r>
          </a:p>
        </p:txBody>
      </p:sp>
    </p:spTree>
    <p:extLst>
      <p:ext uri="{BB962C8B-B14F-4D97-AF65-F5344CB8AC3E}">
        <p14:creationId xmlns:p14="http://schemas.microsoft.com/office/powerpoint/2010/main" val="299890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08504" cy="1143000"/>
          </a:xfrm>
        </p:spPr>
        <p:txBody>
          <a:bodyPr>
            <a:noAutofit/>
          </a:bodyPr>
          <a:lstStyle/>
          <a:p>
            <a:pPr algn="just">
              <a:defRPr/>
            </a:pPr>
            <a:r>
              <a:rPr lang="fr-FR" sz="3500" dirty="0"/>
              <a:t>Test de demande de la disponibilité des stocks du maïs blanc dans le magasin l’UPPA </a:t>
            </a:r>
            <a:r>
              <a:rPr lang="fr-FR" sz="3500" dirty="0" err="1"/>
              <a:t>Houet</a:t>
            </a:r>
            <a:r>
              <a:rPr lang="fr-FR" sz="3500" dirty="0"/>
              <a:t> </a:t>
            </a:r>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82241" y="1772816"/>
            <a:ext cx="7530669" cy="508518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4581128"/>
            <a:ext cx="5760640"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dirty="0">
                <a:solidFill>
                  <a:schemeClr val="bg1"/>
                </a:solidFill>
                <a:latin typeface="Times New Roman" panose="02020603050405020304" pitchFamily="18" charset="0"/>
                <a:cs typeface="Times New Roman" panose="02020603050405020304" pitchFamily="18" charset="0"/>
              </a:rPr>
              <a:t>GETSTOCK #MGBOBO#MAIB</a:t>
            </a:r>
          </a:p>
        </p:txBody>
      </p:sp>
    </p:spTree>
    <p:extLst>
      <p:ext uri="{BB962C8B-B14F-4D97-AF65-F5344CB8AC3E}">
        <p14:creationId xmlns:p14="http://schemas.microsoft.com/office/powerpoint/2010/main" val="30857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down)">
                                      <p:cBhvr>
                                        <p:cTn id="7" dur="500"/>
                                        <p:tgtEl>
                                          <p:spTgt spid="2765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79512" y="908720"/>
            <a:ext cx="8856984" cy="5760640"/>
          </a:xfrm>
        </p:spPr>
        <p:txBody>
          <a:bodyPr>
            <a:normAutofit fontScale="77500" lnSpcReduction="20000"/>
          </a:bodyPr>
          <a:lstStyle/>
          <a:p>
            <a:r>
              <a:rPr lang="fr-FR" b="1" dirty="0">
                <a:solidFill>
                  <a:srgbClr val="0070C0"/>
                </a:solidFill>
              </a:rPr>
              <a:t>Historique</a:t>
            </a:r>
            <a:r>
              <a:rPr lang="fr-FR" dirty="0">
                <a:solidFill>
                  <a:srgbClr val="0070C0"/>
                </a:solidFill>
              </a:rPr>
              <a:t> </a:t>
            </a:r>
            <a:r>
              <a:rPr lang="fr-FR" dirty="0"/>
              <a:t>: APROSSA AVB est née du processus d’autonomisation des antennes d’AV France en 2005</a:t>
            </a:r>
          </a:p>
          <a:p>
            <a:r>
              <a:rPr lang="fr-FR" b="1" dirty="0">
                <a:solidFill>
                  <a:srgbClr val="0070C0"/>
                </a:solidFill>
              </a:rPr>
              <a:t>But</a:t>
            </a:r>
            <a:r>
              <a:rPr lang="fr-FR" dirty="0">
                <a:solidFill>
                  <a:srgbClr val="0070C0"/>
                </a:solidFill>
              </a:rPr>
              <a:t> </a:t>
            </a:r>
            <a:r>
              <a:rPr lang="fr-FR" dirty="0"/>
              <a:t>: promouvoir la sécurité alimentaire dans une perspective de souveraineté alimentaire </a:t>
            </a:r>
          </a:p>
          <a:p>
            <a:r>
              <a:rPr lang="fr-FR" b="1" dirty="0">
                <a:solidFill>
                  <a:srgbClr val="0070C0"/>
                </a:solidFill>
              </a:rPr>
              <a:t>Objectif</a:t>
            </a:r>
            <a:r>
              <a:rPr lang="fr-FR" dirty="0">
                <a:solidFill>
                  <a:srgbClr val="0070C0"/>
                </a:solidFill>
              </a:rPr>
              <a:t> </a:t>
            </a:r>
            <a:r>
              <a:rPr lang="fr-FR" dirty="0"/>
              <a:t>: valoriser les productions agricoles locales (commercialisation &amp; transformation). </a:t>
            </a:r>
          </a:p>
          <a:p>
            <a:r>
              <a:rPr lang="fr-FR" b="1" dirty="0">
                <a:solidFill>
                  <a:srgbClr val="0070C0"/>
                </a:solidFill>
              </a:rPr>
              <a:t>Stratégie</a:t>
            </a:r>
            <a:r>
              <a:rPr lang="fr-FR" dirty="0">
                <a:solidFill>
                  <a:srgbClr val="0070C0"/>
                </a:solidFill>
              </a:rPr>
              <a:t> </a:t>
            </a:r>
            <a:r>
              <a:rPr lang="fr-FR" dirty="0"/>
              <a:t>: accroitre les capacités d’action et d’insertion économique des producteurs, transformateurs et leurs organisations</a:t>
            </a:r>
          </a:p>
          <a:p>
            <a:r>
              <a:rPr lang="fr-FR" b="1" dirty="0">
                <a:solidFill>
                  <a:srgbClr val="0070C0"/>
                </a:solidFill>
              </a:rPr>
              <a:t>Activités</a:t>
            </a:r>
            <a:r>
              <a:rPr lang="fr-FR" b="1" dirty="0"/>
              <a:t> : </a:t>
            </a:r>
            <a:r>
              <a:rPr lang="fr-FR" dirty="0"/>
              <a:t>renforcement organisationnel, technico-commercial, facilitation de l’accès au marché agricole (SIM, Bourses) et au crédit (partenariats IMF)</a:t>
            </a:r>
          </a:p>
          <a:p>
            <a:r>
              <a:rPr lang="fr-FR" b="1" dirty="0">
                <a:solidFill>
                  <a:srgbClr val="0070C0"/>
                </a:solidFill>
              </a:rPr>
              <a:t>Zones d’intervention actuelle </a:t>
            </a:r>
            <a:r>
              <a:rPr lang="fr-FR" dirty="0"/>
              <a:t>: 11 régions du Burkina</a:t>
            </a:r>
          </a:p>
          <a:p>
            <a:r>
              <a:rPr lang="fr-FR" b="1" dirty="0">
                <a:solidFill>
                  <a:srgbClr val="0070C0"/>
                </a:solidFill>
              </a:rPr>
              <a:t>Public-cible</a:t>
            </a:r>
            <a:r>
              <a:rPr lang="fr-FR" dirty="0"/>
              <a:t> : 360</a:t>
            </a:r>
            <a:r>
              <a:rPr lang="fr-FR" dirty="0">
                <a:solidFill>
                  <a:srgbClr val="FF0000"/>
                </a:solidFill>
              </a:rPr>
              <a:t> </a:t>
            </a:r>
            <a:r>
              <a:rPr lang="fr-FR" dirty="0"/>
              <a:t>OP, 9 Unions, 60 UT, une vingtaine de  commerçants céréaliers</a:t>
            </a:r>
          </a:p>
          <a:p>
            <a:r>
              <a:rPr lang="fr-FR" b="1" dirty="0">
                <a:solidFill>
                  <a:srgbClr val="0070C0"/>
                </a:solidFill>
              </a:rPr>
              <a:t>Personnel</a:t>
            </a:r>
            <a:r>
              <a:rPr lang="fr-FR" dirty="0">
                <a:solidFill>
                  <a:srgbClr val="0070C0"/>
                </a:solidFill>
              </a:rPr>
              <a:t> </a:t>
            </a:r>
            <a:r>
              <a:rPr lang="fr-FR" dirty="0"/>
              <a:t>: 25 agents</a:t>
            </a:r>
          </a:p>
        </p:txBody>
      </p:sp>
      <p:sp>
        <p:nvSpPr>
          <p:cNvPr id="5" name="Titre 1"/>
          <p:cNvSpPr>
            <a:spLocks noGrp="1"/>
          </p:cNvSpPr>
          <p:nvPr>
            <p:ph type="title"/>
          </p:nvPr>
        </p:nvSpPr>
        <p:spPr>
          <a:xfrm>
            <a:off x="467544" y="116632"/>
            <a:ext cx="8229600" cy="792088"/>
          </a:xfrm>
        </p:spPr>
        <p:txBody>
          <a:bodyPr>
            <a:normAutofit/>
          </a:bodyPr>
          <a:lstStyle/>
          <a:p>
            <a:r>
              <a:rPr lang="fr-FR" sz="3600" b="1" dirty="0"/>
              <a:t>I. Présentation sommaire d’APROSSA AVB</a:t>
            </a:r>
            <a:endParaRPr lang="fr-FR" dirty="0"/>
          </a:p>
        </p:txBody>
      </p:sp>
    </p:spTree>
    <p:extLst>
      <p:ext uri="{BB962C8B-B14F-4D97-AF65-F5344CB8AC3E}">
        <p14:creationId xmlns:p14="http://schemas.microsoft.com/office/powerpoint/2010/main" val="42367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5856" y="260648"/>
            <a:ext cx="2376264" cy="1323439"/>
          </a:xfrm>
          <a:prstGeom prst="rect">
            <a:avLst/>
          </a:prstGeom>
          <a:noFill/>
        </p:spPr>
        <p:txBody>
          <a:bodyPr wrap="square" rtlCol="0">
            <a:spAutoFit/>
          </a:bodyPr>
          <a:lstStyle/>
          <a:p>
            <a:r>
              <a:rPr lang="fr-FR" sz="8000" dirty="0">
                <a:effectLst>
                  <a:outerShdw blurRad="38100" dist="38100" dir="2700000" algn="tl">
                    <a:srgbClr val="000000">
                      <a:alpha val="43137"/>
                    </a:srgbClr>
                  </a:outerShdw>
                </a:effectLst>
                <a:latin typeface="Arial Black" pitchFamily="34" charset="0"/>
              </a:rPr>
              <a:t>FIN</a:t>
            </a:r>
          </a:p>
        </p:txBody>
      </p:sp>
      <p:pic>
        <p:nvPicPr>
          <p:cNvPr id="3" name="Picture 2" descr="C:\Users\user\Documents\Downloads\PROJETS\DOSSIER SIMAGRI\Document iicd\CONTRAT_BAMIG_AFRIQUE_VERTE_TFK\PHOTOS SLIDER\PHOTO 1\SIMAgri_slider-offre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18" y="-36946"/>
            <a:ext cx="9180512" cy="3656752"/>
          </a:xfrm>
          <a:prstGeom prst="rect">
            <a:avLst/>
          </a:prstGeom>
          <a:noFill/>
          <a:ln w="9525">
            <a:noFill/>
            <a:miter lim="800000"/>
            <a:headEnd/>
            <a:tailEnd/>
          </a:ln>
        </p:spPr>
      </p:pic>
      <p:sp>
        <p:nvSpPr>
          <p:cNvPr id="2" name="Titre 1"/>
          <p:cNvSpPr>
            <a:spLocks noGrp="1"/>
          </p:cNvSpPr>
          <p:nvPr>
            <p:ph type="title"/>
          </p:nvPr>
        </p:nvSpPr>
        <p:spPr>
          <a:xfrm>
            <a:off x="957411" y="4941168"/>
            <a:ext cx="7272808" cy="1806779"/>
          </a:xfrm>
        </p:spPr>
        <p:txBody>
          <a:bodyPr>
            <a:normAutofit fontScale="90000"/>
          </a:bodyPr>
          <a:lstStyle/>
          <a:p>
            <a:r>
              <a:rPr lang="fr-FR" sz="6600" b="1" dirty="0">
                <a:solidFill>
                  <a:srgbClr val="0070C0"/>
                </a:solidFill>
                <a:effectLst>
                  <a:outerShdw blurRad="38100" dist="38100" dir="2700000" algn="tl">
                    <a:srgbClr val="000000">
                      <a:alpha val="43137"/>
                    </a:srgbClr>
                  </a:outerShdw>
                </a:effectLst>
              </a:rPr>
              <a:t>Merci pour votre aimable attention</a:t>
            </a:r>
            <a:br>
              <a:rPr lang="fr-FR" dirty="0"/>
            </a:br>
            <a:endParaRPr lang="fr-FR"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1480"/>
            <a:ext cx="9187630" cy="5688633"/>
          </a:xfrm>
          <a:prstGeom prst="rect">
            <a:avLst/>
          </a:prstGeom>
        </p:spPr>
      </p:pic>
    </p:spTree>
    <p:extLst>
      <p:ext uri="{BB962C8B-B14F-4D97-AF65-F5344CB8AC3E}">
        <p14:creationId xmlns:p14="http://schemas.microsoft.com/office/powerpoint/2010/main" val="21273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78098"/>
          </a:xfrm>
        </p:spPr>
        <p:txBody>
          <a:bodyPr>
            <a:normAutofit/>
          </a:bodyPr>
          <a:lstStyle/>
          <a:p>
            <a:r>
              <a:rPr lang="fr-FR" b="1" dirty="0"/>
              <a:t>II. Problèmes de départ</a:t>
            </a:r>
            <a:endParaRPr lang="fr-FR" dirty="0"/>
          </a:p>
        </p:txBody>
      </p:sp>
      <p:sp>
        <p:nvSpPr>
          <p:cNvPr id="3" name="Espace réservé du contenu 2"/>
          <p:cNvSpPr>
            <a:spLocks noGrp="1"/>
          </p:cNvSpPr>
          <p:nvPr>
            <p:ph idx="1"/>
          </p:nvPr>
        </p:nvSpPr>
        <p:spPr>
          <a:xfrm>
            <a:off x="107504" y="764704"/>
            <a:ext cx="8928992" cy="6093296"/>
          </a:xfrm>
        </p:spPr>
        <p:txBody>
          <a:bodyPr>
            <a:normAutofit lnSpcReduction="10000"/>
          </a:bodyPr>
          <a:lstStyle/>
          <a:p>
            <a:r>
              <a:rPr lang="fr-FR" b="1" dirty="0">
                <a:solidFill>
                  <a:srgbClr val="0070C0"/>
                </a:solidFill>
              </a:rPr>
              <a:t>Liés à l’information de marché</a:t>
            </a:r>
          </a:p>
          <a:p>
            <a:pPr lvl="1"/>
            <a:r>
              <a:rPr lang="fr-FR" dirty="0"/>
              <a:t>Absence de source d’information sur les prix en temps réel; </a:t>
            </a:r>
          </a:p>
          <a:p>
            <a:pPr lvl="1"/>
            <a:r>
              <a:rPr lang="fr-FR" dirty="0"/>
              <a:t>Dépendance des producteurs et OP vis-à-vis des informations détenues par les commerçants qui disposent de leurs propres réseaux.</a:t>
            </a:r>
          </a:p>
          <a:p>
            <a:r>
              <a:rPr lang="fr-FR" b="1" dirty="0">
                <a:solidFill>
                  <a:srgbClr val="0070C0"/>
                </a:solidFill>
              </a:rPr>
              <a:t>Liés à la Commercialisation </a:t>
            </a:r>
          </a:p>
          <a:p>
            <a:pPr lvl="1"/>
            <a:r>
              <a:rPr lang="fr-FR" dirty="0"/>
              <a:t>Libéralisation du marché agricole, volatilité des prix, concurrence entre OP et commerçants;</a:t>
            </a:r>
          </a:p>
          <a:p>
            <a:pPr lvl="1"/>
            <a:r>
              <a:rPr lang="fr-FR" dirty="0"/>
              <a:t>Nécessité d’agrégation des stocks pour avoir de meilleurs prix et une bonne capacité de négociation;</a:t>
            </a:r>
          </a:p>
          <a:p>
            <a:pPr lvl="1"/>
            <a:r>
              <a:rPr lang="fr-FR" dirty="0"/>
              <a:t>Nécessité pour les OP d’être compétitives sur le marché agricole.</a:t>
            </a:r>
          </a:p>
          <a:p>
            <a:pPr lvl="1"/>
            <a:endParaRPr lang="fr-FR" dirty="0"/>
          </a:p>
        </p:txBody>
      </p:sp>
    </p:spTree>
    <p:extLst>
      <p:ext uri="{BB962C8B-B14F-4D97-AF65-F5344CB8AC3E}">
        <p14:creationId xmlns:p14="http://schemas.microsoft.com/office/powerpoint/2010/main" val="107435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III. Solution proposée</a:t>
            </a:r>
            <a:endParaRPr lang="fr-FR" dirty="0"/>
          </a:p>
        </p:txBody>
      </p:sp>
      <p:sp>
        <p:nvSpPr>
          <p:cNvPr id="3" name="Espace réservé du contenu 2"/>
          <p:cNvSpPr>
            <a:spLocks noGrp="1"/>
          </p:cNvSpPr>
          <p:nvPr>
            <p:ph idx="1"/>
          </p:nvPr>
        </p:nvSpPr>
        <p:spPr>
          <a:xfrm>
            <a:off x="179512" y="1124744"/>
            <a:ext cx="8856984" cy="5616624"/>
          </a:xfrm>
        </p:spPr>
        <p:txBody>
          <a:bodyPr>
            <a:normAutofit fontScale="85000" lnSpcReduction="10000"/>
          </a:bodyPr>
          <a:lstStyle/>
          <a:p>
            <a:r>
              <a:rPr lang="fr-FR" b="1" dirty="0">
                <a:solidFill>
                  <a:srgbClr val="0070C0"/>
                </a:solidFill>
              </a:rPr>
              <a:t>Par les acteurs</a:t>
            </a:r>
          </a:p>
          <a:p>
            <a:r>
              <a:rPr lang="fr-FR" dirty="0"/>
              <a:t>Système d’information de marché (SIM) crédible, impartial et accessible aux OP;</a:t>
            </a:r>
          </a:p>
          <a:p>
            <a:r>
              <a:rPr lang="fr-FR" dirty="0"/>
              <a:t>Diffusion de prix et offres d’achat/vente en temps réel. </a:t>
            </a:r>
          </a:p>
          <a:p>
            <a:r>
              <a:rPr lang="fr-FR" b="1" dirty="0">
                <a:solidFill>
                  <a:srgbClr val="0070C0"/>
                </a:solidFill>
              </a:rPr>
              <a:t>Etapes de mise en œuvre </a:t>
            </a:r>
          </a:p>
          <a:p>
            <a:r>
              <a:rPr lang="fr-FR" dirty="0"/>
              <a:t>Capitalisation des expériences antérieures en 2011;</a:t>
            </a:r>
          </a:p>
          <a:p>
            <a:r>
              <a:rPr lang="fr-FR" dirty="0"/>
              <a:t>Actualisation/Approfondissement des besoins prioritaires des OP, et petite étude de faisabilité technique en 2012;</a:t>
            </a:r>
          </a:p>
          <a:p>
            <a:r>
              <a:rPr lang="fr-FR" dirty="0"/>
              <a:t>Co-construction de la solution technique avec l’implication active des OP, ICCO, IICD, version béta en 2013, puis version finale en 2014, et lancement officiel en février 2015</a:t>
            </a:r>
            <a:r>
              <a:rPr lang="fr-FR" dirty="0">
                <a:solidFill>
                  <a:srgbClr val="FF0000"/>
                </a:solidFill>
              </a:rPr>
              <a:t>.</a:t>
            </a:r>
          </a:p>
          <a:p>
            <a:r>
              <a:rPr lang="fr-FR" dirty="0"/>
              <a:t>Déploiement de </a:t>
            </a:r>
            <a:r>
              <a:rPr lang="fr-FR" dirty="0" err="1"/>
              <a:t>SIMAgri</a:t>
            </a:r>
            <a:r>
              <a:rPr lang="fr-FR" dirty="0"/>
              <a:t> avec des protocoles d’utilisation par les faitières (TFK, CPF, CIR-B, FEPA-B, etc.).</a:t>
            </a:r>
          </a:p>
          <a:p>
            <a:pPr lvl="1"/>
            <a:endParaRPr lang="fr-FR" dirty="0"/>
          </a:p>
        </p:txBody>
      </p:sp>
    </p:spTree>
    <p:extLst>
      <p:ext uri="{BB962C8B-B14F-4D97-AF65-F5344CB8AC3E}">
        <p14:creationId xmlns:p14="http://schemas.microsoft.com/office/powerpoint/2010/main" val="9232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III. (suite) Préalables au déploiement</a:t>
            </a:r>
          </a:p>
        </p:txBody>
      </p:sp>
      <p:sp>
        <p:nvSpPr>
          <p:cNvPr id="3" name="Espace réservé du contenu 2"/>
          <p:cNvSpPr>
            <a:spLocks noGrp="1"/>
          </p:cNvSpPr>
          <p:nvPr>
            <p:ph idx="1"/>
          </p:nvPr>
        </p:nvSpPr>
        <p:spPr>
          <a:xfrm>
            <a:off x="251520" y="1268760"/>
            <a:ext cx="8712968" cy="5589240"/>
          </a:xfrm>
        </p:spPr>
        <p:txBody>
          <a:bodyPr>
            <a:normAutofit/>
          </a:bodyPr>
          <a:lstStyle/>
          <a:p>
            <a:r>
              <a:rPr lang="fr-FR" dirty="0"/>
              <a:t>Plusieurs démarches administratives ;</a:t>
            </a:r>
          </a:p>
          <a:p>
            <a:r>
              <a:rPr lang="fr-FR" sz="3200" dirty="0"/>
              <a:t>Autorisation d’exploitation SVA ARCEP ; </a:t>
            </a:r>
          </a:p>
          <a:p>
            <a:r>
              <a:rPr lang="fr-FR" sz="3200" dirty="0"/>
              <a:t>Convention de transport flux avec TELMOB SA, AIRTEL/ORANGE, TELECEL FASO ; </a:t>
            </a:r>
          </a:p>
          <a:p>
            <a:r>
              <a:rPr lang="fr-FR" sz="3200" dirty="0"/>
              <a:t>Conventions avec les faitières utilisatrices ;</a:t>
            </a:r>
          </a:p>
          <a:p>
            <a:r>
              <a:rPr lang="fr-FR" sz="3200" dirty="0"/>
              <a:t>Conception plan marketing et de communication; </a:t>
            </a:r>
          </a:p>
          <a:p>
            <a:r>
              <a:rPr lang="fr-FR" sz="3200" dirty="0"/>
              <a:t>Etude de marché sur la facturation des services payants.</a:t>
            </a:r>
          </a:p>
        </p:txBody>
      </p:sp>
    </p:spTree>
    <p:extLst>
      <p:ext uri="{BB962C8B-B14F-4D97-AF65-F5344CB8AC3E}">
        <p14:creationId xmlns:p14="http://schemas.microsoft.com/office/powerpoint/2010/main" val="188245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42087" y="3284984"/>
            <a:ext cx="263842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HP PC\Documents\Documents and Settings\Partenariat\SOS Faim Belgique\Atelier Bruxelles déc 2017\Sans titre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137" y="908720"/>
            <a:ext cx="3662767" cy="358877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462949" y="0"/>
            <a:ext cx="8229600" cy="634082"/>
          </a:xfrm>
        </p:spPr>
        <p:txBody>
          <a:bodyPr>
            <a:normAutofit fontScale="90000"/>
          </a:bodyPr>
          <a:lstStyle/>
          <a:p>
            <a:r>
              <a:rPr lang="fr-FR" b="1" dirty="0"/>
              <a:t>III. (suite) Fonctionnement Technique</a:t>
            </a:r>
            <a:endParaRPr lang="fr-FR" dirty="0"/>
          </a:p>
        </p:txBody>
      </p:sp>
      <p:pic>
        <p:nvPicPr>
          <p:cNvPr id="4" name="Espace réservé du contenu 3" descr="C:\Users\Public\Pictures\Mes images\Logo_APROSSA_def.JPG"/>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4499992" y="2507744"/>
            <a:ext cx="936103" cy="921256"/>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69353" y="1484784"/>
            <a:ext cx="76674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277737">
            <a:off x="5412033" y="701465"/>
            <a:ext cx="3706927" cy="139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uble flèche horizontale 4"/>
          <p:cNvSpPr/>
          <p:nvPr/>
        </p:nvSpPr>
        <p:spPr>
          <a:xfrm>
            <a:off x="3131840" y="3429000"/>
            <a:ext cx="3384376" cy="1440161"/>
          </a:xfrm>
          <a:prstGeom prst="leftRightArrow">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36096" y="2603376"/>
            <a:ext cx="3096344" cy="75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336365" y="3933056"/>
            <a:ext cx="3035835" cy="523220"/>
          </a:xfrm>
          <a:prstGeom prst="rect">
            <a:avLst/>
          </a:prstGeom>
          <a:noFill/>
        </p:spPr>
        <p:txBody>
          <a:bodyPr wrap="square" rtlCol="0">
            <a:spAutoFit/>
          </a:bodyPr>
          <a:lstStyle/>
          <a:p>
            <a:pPr algn="ctr"/>
            <a:r>
              <a:rPr lang="fr-FR" sz="1400" b="1" dirty="0"/>
              <a:t>Dispositif d’administration de </a:t>
            </a:r>
            <a:r>
              <a:rPr lang="fr-FR" sz="1400" b="1" dirty="0" err="1"/>
              <a:t>SIMAgri</a:t>
            </a:r>
            <a:r>
              <a:rPr lang="fr-FR" sz="1400" b="1" dirty="0"/>
              <a:t> </a:t>
            </a:r>
          </a:p>
          <a:p>
            <a:pPr algn="ctr"/>
            <a:r>
              <a:rPr lang="fr-FR" sz="1400" b="1" dirty="0"/>
              <a:t>Connecté à un portail SMS</a:t>
            </a:r>
          </a:p>
        </p:txBody>
      </p:sp>
      <p:pic>
        <p:nvPicPr>
          <p:cNvPr id="1033" name="Picture 9" descr="C:\Users\HP PC\Documents\Documents and Settings\Partenariat\SOS Faim Belgique\Atelier Bruxelles déc 2017\Sans titre 2.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6407" y="4647921"/>
            <a:ext cx="3475473" cy="213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image du texte"/>
          <p:cNvPicPr/>
          <p:nvPr/>
        </p:nvPicPr>
        <p:blipFill>
          <a:blip r:embed="rId9">
            <a:extLst>
              <a:ext uri="{28A0092B-C50C-407E-A947-70E740481C1C}">
                <a14:useLocalDpi xmlns:a14="http://schemas.microsoft.com/office/drawing/2010/main"/>
              </a:ext>
            </a:extLst>
          </a:blip>
          <a:srcRect/>
          <a:stretch>
            <a:fillRect/>
          </a:stretch>
        </p:blipFill>
        <p:spPr bwMode="auto">
          <a:xfrm>
            <a:off x="3131840" y="2407714"/>
            <a:ext cx="3384376" cy="2893494"/>
          </a:xfrm>
          <a:prstGeom prst="rect">
            <a:avLst/>
          </a:prstGeom>
          <a:noFill/>
          <a:ln>
            <a:noFill/>
          </a:ln>
        </p:spPr>
      </p:pic>
      <p:sp>
        <p:nvSpPr>
          <p:cNvPr id="8" name="ZoneTexte 7"/>
          <p:cNvSpPr txBox="1"/>
          <p:nvPr/>
        </p:nvSpPr>
        <p:spPr>
          <a:xfrm>
            <a:off x="3059832" y="5085184"/>
            <a:ext cx="3456384" cy="175432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Services offerts</a:t>
            </a:r>
          </a:p>
          <a:p>
            <a:r>
              <a:rPr lang="fr-FR" dirty="0"/>
              <a:t> - Prix du marché</a:t>
            </a:r>
          </a:p>
          <a:p>
            <a:pPr marL="177800" indent="-177800">
              <a:buFontTx/>
              <a:buChar char="-"/>
            </a:pPr>
            <a:r>
              <a:rPr lang="fr-FR" dirty="0"/>
              <a:t>Offres d’achat et de vente</a:t>
            </a:r>
          </a:p>
          <a:p>
            <a:pPr marL="177800" indent="-177800">
              <a:buFontTx/>
              <a:buChar char="-"/>
            </a:pPr>
            <a:r>
              <a:rPr lang="fr-FR" dirty="0"/>
              <a:t>Stocks, géolocalisation Magasins</a:t>
            </a:r>
          </a:p>
          <a:p>
            <a:pPr marL="177800" indent="-177800">
              <a:buFontTx/>
              <a:buChar char="-"/>
            </a:pPr>
            <a:r>
              <a:rPr lang="fr-FR" dirty="0"/>
              <a:t>Réseautage des acteurs</a:t>
            </a:r>
          </a:p>
        </p:txBody>
      </p:sp>
    </p:spTree>
    <p:extLst>
      <p:ext uri="{BB962C8B-B14F-4D97-AF65-F5344CB8AC3E}">
        <p14:creationId xmlns:p14="http://schemas.microsoft.com/office/powerpoint/2010/main" val="176811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1000" fill="hold"/>
                                        <p:tgtEl>
                                          <p:spTgt spid="1028"/>
                                        </p:tgtEl>
                                        <p:attrNameLst>
                                          <p:attrName>ppt_w</p:attrName>
                                        </p:attrNameLst>
                                      </p:cBhvr>
                                      <p:tavLst>
                                        <p:tav tm="0">
                                          <p:val>
                                            <p:fltVal val="0"/>
                                          </p:val>
                                        </p:tav>
                                        <p:tav tm="100000">
                                          <p:val>
                                            <p:strVal val="#ppt_w"/>
                                          </p:val>
                                        </p:tav>
                                      </p:tavLst>
                                    </p:anim>
                                    <p:anim calcmode="lin" valueType="num">
                                      <p:cBhvr>
                                        <p:cTn id="27" dur="1000" fill="hold"/>
                                        <p:tgtEl>
                                          <p:spTgt spid="1028"/>
                                        </p:tgtEl>
                                        <p:attrNameLst>
                                          <p:attrName>ppt_h</p:attrName>
                                        </p:attrNameLst>
                                      </p:cBhvr>
                                      <p:tavLst>
                                        <p:tav tm="0">
                                          <p:val>
                                            <p:fltVal val="0"/>
                                          </p:val>
                                        </p:tav>
                                        <p:tav tm="100000">
                                          <p:val>
                                            <p:strVal val="#ppt_h"/>
                                          </p:val>
                                        </p:tav>
                                      </p:tavLst>
                                    </p:anim>
                                    <p:anim calcmode="lin" valueType="num">
                                      <p:cBhvr>
                                        <p:cTn id="28" dur="1000" fill="hold"/>
                                        <p:tgtEl>
                                          <p:spTgt spid="1028"/>
                                        </p:tgtEl>
                                        <p:attrNameLst>
                                          <p:attrName>style.rotation</p:attrName>
                                        </p:attrNameLst>
                                      </p:cBhvr>
                                      <p:tavLst>
                                        <p:tav tm="0">
                                          <p:val>
                                            <p:fltVal val="90"/>
                                          </p:val>
                                        </p:tav>
                                        <p:tav tm="100000">
                                          <p:val>
                                            <p:fltVal val="0"/>
                                          </p:val>
                                        </p:tav>
                                      </p:tavLst>
                                    </p:anim>
                                    <p:animEffect transition="in" filter="fade">
                                      <p:cBhvr>
                                        <p:cTn id="29" dur="10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anim calcmode="lin" valueType="num">
                                      <p:cBhvr>
                                        <p:cTn id="34" dur="1000" fill="hold"/>
                                        <p:tgtEl>
                                          <p:spTgt spid="1029"/>
                                        </p:tgtEl>
                                        <p:attrNameLst>
                                          <p:attrName>ppt_w</p:attrName>
                                        </p:attrNameLst>
                                      </p:cBhvr>
                                      <p:tavLst>
                                        <p:tav tm="0">
                                          <p:val>
                                            <p:fltVal val="0"/>
                                          </p:val>
                                        </p:tav>
                                        <p:tav tm="100000">
                                          <p:val>
                                            <p:strVal val="#ppt_w"/>
                                          </p:val>
                                        </p:tav>
                                      </p:tavLst>
                                    </p:anim>
                                    <p:anim calcmode="lin" valueType="num">
                                      <p:cBhvr>
                                        <p:cTn id="35" dur="1000" fill="hold"/>
                                        <p:tgtEl>
                                          <p:spTgt spid="1029"/>
                                        </p:tgtEl>
                                        <p:attrNameLst>
                                          <p:attrName>ppt_h</p:attrName>
                                        </p:attrNameLst>
                                      </p:cBhvr>
                                      <p:tavLst>
                                        <p:tav tm="0">
                                          <p:val>
                                            <p:fltVal val="0"/>
                                          </p:val>
                                        </p:tav>
                                        <p:tav tm="100000">
                                          <p:val>
                                            <p:strVal val="#ppt_h"/>
                                          </p:val>
                                        </p:tav>
                                      </p:tavLst>
                                    </p:anim>
                                    <p:anim calcmode="lin" valueType="num">
                                      <p:cBhvr>
                                        <p:cTn id="36" dur="1000" fill="hold"/>
                                        <p:tgtEl>
                                          <p:spTgt spid="1029"/>
                                        </p:tgtEl>
                                        <p:attrNameLst>
                                          <p:attrName>style.rotation</p:attrName>
                                        </p:attrNameLst>
                                      </p:cBhvr>
                                      <p:tavLst>
                                        <p:tav tm="0">
                                          <p:val>
                                            <p:fltVal val="90"/>
                                          </p:val>
                                        </p:tav>
                                        <p:tav tm="100000">
                                          <p:val>
                                            <p:fltVal val="0"/>
                                          </p:val>
                                        </p:tav>
                                      </p:tavLst>
                                    </p:anim>
                                    <p:animEffect transition="in" filter="fade">
                                      <p:cBhvr>
                                        <p:cTn id="37" dur="10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33"/>
                                        </p:tgtEl>
                                        <p:attrNameLst>
                                          <p:attrName>style.visibility</p:attrName>
                                        </p:attrNameLst>
                                      </p:cBhvr>
                                      <p:to>
                                        <p:strVal val="visible"/>
                                      </p:to>
                                    </p:set>
                                    <p:anim calcmode="lin" valueType="num">
                                      <p:cBhvr additive="base">
                                        <p:cTn id="54" dur="500" fill="hold"/>
                                        <p:tgtEl>
                                          <p:spTgt spid="1033"/>
                                        </p:tgtEl>
                                        <p:attrNameLst>
                                          <p:attrName>ppt_x</p:attrName>
                                        </p:attrNameLst>
                                      </p:cBhvr>
                                      <p:tavLst>
                                        <p:tav tm="0">
                                          <p:val>
                                            <p:strVal val="#ppt_x"/>
                                          </p:val>
                                        </p:tav>
                                        <p:tav tm="100000">
                                          <p:val>
                                            <p:strVal val="#ppt_x"/>
                                          </p:val>
                                        </p:tav>
                                      </p:tavLst>
                                    </p:anim>
                                    <p:anim calcmode="lin" valueType="num">
                                      <p:cBhvr additive="base">
                                        <p:cTn id="55"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32"/>
                                        </p:tgtEl>
                                        <p:attrNameLst>
                                          <p:attrName>style.visibility</p:attrName>
                                        </p:attrNameLst>
                                      </p:cBhvr>
                                      <p:to>
                                        <p:strVal val="visible"/>
                                      </p:to>
                                    </p:set>
                                    <p:anim calcmode="lin" valueType="num">
                                      <p:cBhvr additive="base">
                                        <p:cTn id="60" dur="500" fill="hold"/>
                                        <p:tgtEl>
                                          <p:spTgt spid="1032"/>
                                        </p:tgtEl>
                                        <p:attrNameLst>
                                          <p:attrName>ppt_x</p:attrName>
                                        </p:attrNameLst>
                                      </p:cBhvr>
                                      <p:tavLst>
                                        <p:tav tm="0">
                                          <p:val>
                                            <p:strVal val="#ppt_x"/>
                                          </p:val>
                                        </p:tav>
                                        <p:tav tm="100000">
                                          <p:val>
                                            <p:strVal val="#ppt_x"/>
                                          </p:val>
                                        </p:tav>
                                      </p:tavLst>
                                    </p:anim>
                                    <p:anim calcmode="lin" valueType="num">
                                      <p:cBhvr additive="base">
                                        <p:cTn id="61"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 calcmode="lin" valueType="num">
                                      <p:cBhvr>
                                        <p:cTn id="7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75" dur="1000"/>
                                        <p:tgtEl>
                                          <p:spTgt spid="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8">
                                            <p:txEl>
                                              <p:pRg st="1" end="1"/>
                                            </p:txEl>
                                          </p:spTgt>
                                        </p:tgtEl>
                                        <p:attrNameLst>
                                          <p:attrName>style.visibility</p:attrName>
                                        </p:attrNameLst>
                                      </p:cBhvr>
                                      <p:to>
                                        <p:strVal val="visible"/>
                                      </p:to>
                                    </p:set>
                                    <p:animEffect transition="in" filter="fade">
                                      <p:cBhvr>
                                        <p:cTn id="80" dur="1000"/>
                                        <p:tgtEl>
                                          <p:spTgt spid="8">
                                            <p:txEl>
                                              <p:pRg st="1" end="1"/>
                                            </p:txEl>
                                          </p:spTgt>
                                        </p:tgtEl>
                                      </p:cBhvr>
                                    </p:animEffect>
                                    <p:anim calcmode="lin" valueType="num">
                                      <p:cBhvr>
                                        <p:cTn id="8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8">
                                            <p:txEl>
                                              <p:pRg st="2" end="2"/>
                                            </p:txEl>
                                          </p:spTgt>
                                        </p:tgtEl>
                                        <p:attrNameLst>
                                          <p:attrName>style.visibility</p:attrName>
                                        </p:attrNameLst>
                                      </p:cBhvr>
                                      <p:to>
                                        <p:strVal val="visible"/>
                                      </p:to>
                                    </p:set>
                                    <p:anim calcmode="lin" valueType="num">
                                      <p:cBhvr additive="base">
                                        <p:cTn id="8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8">
                                            <p:txEl>
                                              <p:pRg st="3" end="3"/>
                                            </p:txEl>
                                          </p:spTgt>
                                        </p:tgtEl>
                                        <p:attrNameLst>
                                          <p:attrName>style.visibility</p:attrName>
                                        </p:attrNameLst>
                                      </p:cBhvr>
                                      <p:to>
                                        <p:strVal val="visible"/>
                                      </p:to>
                                    </p:set>
                                    <p:anim calcmode="lin" valueType="num">
                                      <p:cBhvr additive="base">
                                        <p:cTn id="9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8">
                                            <p:txEl>
                                              <p:pRg st="4" end="4"/>
                                            </p:txEl>
                                          </p:spTgt>
                                        </p:tgtEl>
                                        <p:attrNameLst>
                                          <p:attrName>style.visibility</p:attrName>
                                        </p:attrNameLst>
                                      </p:cBhvr>
                                      <p:to>
                                        <p:strVal val="visible"/>
                                      </p:to>
                                    </p:set>
                                    <p:anim calcmode="lin" valueType="num">
                                      <p:cBhvr additive="base">
                                        <p:cTn id="9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720080"/>
          </a:xfrm>
        </p:spPr>
        <p:txBody>
          <a:bodyPr>
            <a:normAutofit fontScale="90000"/>
          </a:bodyPr>
          <a:lstStyle/>
          <a:p>
            <a:r>
              <a:rPr lang="fr-FR" b="1" dirty="0"/>
              <a:t>III.(suite) Gestion et suivi des stocks</a:t>
            </a:r>
          </a:p>
        </p:txBody>
      </p:sp>
      <p:sp>
        <p:nvSpPr>
          <p:cNvPr id="3" name="Espace réservé du contenu 2"/>
          <p:cNvSpPr>
            <a:spLocks noGrp="1"/>
          </p:cNvSpPr>
          <p:nvPr>
            <p:ph idx="1"/>
          </p:nvPr>
        </p:nvSpPr>
        <p:spPr>
          <a:xfrm>
            <a:off x="0" y="548680"/>
            <a:ext cx="9144000" cy="6264696"/>
          </a:xfrm>
        </p:spPr>
        <p:txBody>
          <a:bodyPr>
            <a:normAutofit fontScale="62500" lnSpcReduction="20000"/>
          </a:bodyPr>
          <a:lstStyle/>
          <a:p>
            <a:pPr marL="0" indent="0" algn="just">
              <a:buNone/>
            </a:pPr>
            <a:r>
              <a:rPr lang="fr-FR" sz="3800" dirty="0"/>
              <a:t>Avec </a:t>
            </a:r>
            <a:r>
              <a:rPr lang="fr-FR" sz="3800" dirty="0" err="1"/>
              <a:t>SIMAgri</a:t>
            </a:r>
            <a:r>
              <a:rPr lang="fr-FR" sz="3800" dirty="0"/>
              <a:t>, il est possible de suivre l’évolution des stocks des organisations paysannes et des coopératives afin d’informer les acheteurs potentiels sur la disponibilité des produits agricoles, les quantités et leur localisation pour une mise en relation. Ce dispositif de suivi se présente comme suit :</a:t>
            </a:r>
          </a:p>
          <a:p>
            <a:pPr marL="0" indent="0" algn="just">
              <a:buNone/>
            </a:pPr>
            <a:endParaRPr lang="fr-FR" sz="1300" dirty="0"/>
          </a:p>
          <a:p>
            <a:pPr marL="0" indent="0" algn="just">
              <a:buNone/>
            </a:pPr>
            <a:r>
              <a:rPr lang="fr-FR" sz="4500" b="1" dirty="0"/>
              <a:t>3.1. Géo-référencement des magasins </a:t>
            </a:r>
          </a:p>
          <a:p>
            <a:pPr marL="0" indent="0" algn="just">
              <a:buNone/>
            </a:pPr>
            <a:r>
              <a:rPr lang="fr-FR" sz="3800" dirty="0"/>
              <a:t>Dans le cadre du projet ARAA, Afrique Verte en partenariat avec Oxfam a mis en œuvre des </a:t>
            </a:r>
            <a:r>
              <a:rPr lang="fr-FR" sz="3800" b="1" u="sng" dirty="0">
                <a:effectLst>
                  <a:outerShdw blurRad="38100" dist="38100" dir="2700000" algn="tl">
                    <a:srgbClr val="000000">
                      <a:alpha val="43137"/>
                    </a:srgbClr>
                  </a:outerShdw>
                </a:effectLst>
              </a:rPr>
              <a:t>actions pilotes </a:t>
            </a:r>
            <a:r>
              <a:rPr lang="fr-FR" sz="3800" dirty="0"/>
              <a:t>d’accompagnement de la FEPAB : gestion du Stockage, de la commercialisation et de l’accès aux marchés agricoles. </a:t>
            </a:r>
          </a:p>
          <a:p>
            <a:pPr marL="0" indent="0" algn="just">
              <a:buNone/>
            </a:pPr>
            <a:r>
              <a:rPr lang="fr-FR" sz="3800" dirty="0"/>
              <a:t>A cet effet, en partenariat avec la FEPAB :</a:t>
            </a:r>
          </a:p>
          <a:p>
            <a:pPr algn="just"/>
            <a:r>
              <a:rPr lang="fr-FR" sz="3800" dirty="0"/>
              <a:t>35 magasins ont été géo-référencés sur </a:t>
            </a:r>
            <a:r>
              <a:rPr lang="fr-FR" sz="3800" dirty="0" err="1"/>
              <a:t>SIMAgri</a:t>
            </a:r>
            <a:r>
              <a:rPr lang="fr-FR" sz="3800" dirty="0"/>
              <a:t> ; </a:t>
            </a:r>
          </a:p>
          <a:p>
            <a:pPr algn="just"/>
            <a:r>
              <a:rPr lang="fr-FR" sz="3800" dirty="0"/>
              <a:t>Cartographie et Configuration des 35 magasins, accessibles sur </a:t>
            </a:r>
            <a:r>
              <a:rPr lang="fr-FR" sz="3800" dirty="0" err="1"/>
              <a:t>SIMAgri</a:t>
            </a:r>
            <a:r>
              <a:rPr lang="fr-FR" sz="3800" dirty="0"/>
              <a:t>;</a:t>
            </a:r>
          </a:p>
          <a:p>
            <a:pPr algn="just"/>
            <a:r>
              <a:rPr lang="fr-FR" sz="3800" dirty="0"/>
              <a:t>35 magasiniers ont été configurés, avec droits d’accès pour la mise en ligne des stocks sur </a:t>
            </a:r>
            <a:r>
              <a:rPr lang="fr-FR" sz="3800" dirty="0" err="1"/>
              <a:t>SIMAgri</a:t>
            </a:r>
            <a:r>
              <a:rPr lang="fr-FR" sz="3800" dirty="0"/>
              <a:t>;</a:t>
            </a:r>
          </a:p>
          <a:p>
            <a:pPr algn="just"/>
            <a:r>
              <a:rPr lang="fr-FR" sz="3800" dirty="0"/>
              <a:t>35 magasiniers formés et capables de faire la mise à jour en temps réel des stocks sur la plateforme SIMAgri,</a:t>
            </a:r>
            <a:r>
              <a:rPr lang="fr-FR" sz="3800" dirty="0">
                <a:solidFill>
                  <a:srgbClr val="FF0000"/>
                </a:solidFill>
              </a:rPr>
              <a:t> </a:t>
            </a:r>
            <a:r>
              <a:rPr lang="fr-FR" sz="3800" dirty="0">
                <a:solidFill>
                  <a:srgbClr val="FF0000"/>
                </a:solidFill>
                <a:hlinkClick r:id="rId2"/>
              </a:rPr>
              <a:t>www.simagri.net</a:t>
            </a:r>
            <a:r>
              <a:rPr lang="fr-FR" sz="3800" dirty="0">
                <a:solidFill>
                  <a:srgbClr val="FF0000"/>
                </a:solidFill>
              </a:rPr>
              <a:t> </a:t>
            </a:r>
            <a:endParaRPr lang="fr-FR" sz="3800" dirty="0"/>
          </a:p>
          <a:p>
            <a:endParaRPr lang="fr-FR" dirty="0"/>
          </a:p>
        </p:txBody>
      </p:sp>
    </p:spTree>
    <p:extLst>
      <p:ext uri="{BB962C8B-B14F-4D97-AF65-F5344CB8AC3E}">
        <p14:creationId xmlns:p14="http://schemas.microsoft.com/office/powerpoint/2010/main" val="115823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1"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1"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1"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just">
              <a:buNone/>
            </a:pPr>
            <a:r>
              <a:rPr lang="fr-FR" b="1" dirty="0"/>
              <a:t>3.2. Cartographies et </a:t>
            </a:r>
            <a:r>
              <a:rPr lang="fr-FR" b="1" dirty="0" err="1"/>
              <a:t>géo-localisation</a:t>
            </a:r>
            <a:r>
              <a:rPr lang="fr-FR" b="1" dirty="0"/>
              <a:t> des magasins </a:t>
            </a:r>
          </a:p>
          <a:p>
            <a:pPr marL="0" indent="0" algn="just">
              <a:buNone/>
            </a:pPr>
            <a:endParaRPr lang="fr-FR" dirty="0"/>
          </a:p>
          <a:p>
            <a:endParaRPr lang="fr-FR" dirty="0"/>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48680"/>
            <a:ext cx="9144001" cy="6418857"/>
          </a:xfrm>
          <a:prstGeom prst="rect">
            <a:avLst/>
          </a:prstGeom>
        </p:spPr>
      </p:pic>
    </p:spTree>
    <p:extLst>
      <p:ext uri="{BB962C8B-B14F-4D97-AF65-F5344CB8AC3E}">
        <p14:creationId xmlns:p14="http://schemas.microsoft.com/office/powerpoint/2010/main" val="3392532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just">
              <a:buNone/>
            </a:pPr>
            <a:r>
              <a:rPr lang="fr-FR" b="1" dirty="0"/>
              <a:t>3.2. Suivi en temps réel des stocks dans les magasins </a:t>
            </a:r>
          </a:p>
          <a:p>
            <a:pPr marL="0" indent="0" algn="just">
              <a:buNone/>
            </a:pPr>
            <a:endParaRPr lang="fr-FR" dirty="0"/>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00087"/>
            <a:ext cx="9144000" cy="5465217"/>
          </a:xfrm>
          <a:prstGeom prst="rect">
            <a:avLst/>
          </a:prstGeom>
        </p:spPr>
      </p:pic>
    </p:spTree>
    <p:extLst>
      <p:ext uri="{BB962C8B-B14F-4D97-AF65-F5344CB8AC3E}">
        <p14:creationId xmlns:p14="http://schemas.microsoft.com/office/powerpoint/2010/main" val="7647984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TotalTime>
  <Words>1192</Words>
  <Application>Microsoft Office PowerPoint</Application>
  <PresentationFormat>Affichage à l'écran (4:3)</PresentationFormat>
  <Paragraphs>131</Paragraphs>
  <Slides>20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Arial Black</vt:lpstr>
      <vt:lpstr>Calibri</vt:lpstr>
      <vt:lpstr>Times New Roman</vt:lpstr>
      <vt:lpstr>Wingdings</vt:lpstr>
      <vt:lpstr>Thème Office</vt:lpstr>
      <vt:lpstr>QUAND LES ORGANISATIONS PAYSANNES ENTREPRENNENT. PASSER A L’ECHELLE EST POSSIBLE</vt:lpstr>
      <vt:lpstr>I. Présentation sommaire d’APROSSA AVB</vt:lpstr>
      <vt:lpstr>II. Problèmes de départ</vt:lpstr>
      <vt:lpstr>III. Solution proposée</vt:lpstr>
      <vt:lpstr>III. (suite) Préalables au déploiement</vt:lpstr>
      <vt:lpstr>III. (suite) Fonctionnement Technique</vt:lpstr>
      <vt:lpstr>III.(suite) Gestion et suivi des stocks</vt:lpstr>
      <vt:lpstr>Présentation PowerPoint</vt:lpstr>
      <vt:lpstr>Présentation PowerPoint</vt:lpstr>
      <vt:lpstr>Présentation PowerPoint</vt:lpstr>
      <vt:lpstr>IV. Résultats concrets</vt:lpstr>
      <vt:lpstr>IV. (Suite) Résultats concrets</vt:lpstr>
      <vt:lpstr>V. Difficultés et solutions</vt:lpstr>
      <vt:lpstr>VI. Leçons et enseignements</vt:lpstr>
      <vt:lpstr>VII. Perspectives</vt:lpstr>
      <vt:lpstr>S’inscrire sur SIMAgri </vt:lpstr>
      <vt:lpstr>Présentation PowerPoint</vt:lpstr>
      <vt:lpstr>Test de demande de prix du maïs blanc sur le marché de sankariaré</vt:lpstr>
      <vt:lpstr>Test de demande de la disponibilité des stocks du maïs blanc dans le magasin l’UPPA Houet </vt:lpstr>
      <vt:lpstr>Merci pour votre aimable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QUAND LES ORGANISATIONS PAYSANNES ENTREPRENNENT. PASSER A L’ECHELLE EST POSSIBLE</dc:title>
  <dc:creator>HP PC</dc:creator>
  <cp:lastModifiedBy>CEAS</cp:lastModifiedBy>
  <cp:revision>91</cp:revision>
  <dcterms:created xsi:type="dcterms:W3CDTF">2017-11-24T12:10:29Z</dcterms:created>
  <dcterms:modified xsi:type="dcterms:W3CDTF">2019-07-26T11:48:18Z</dcterms:modified>
</cp:coreProperties>
</file>