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57" r:id="rId8"/>
    <p:sldId id="258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68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18F8D-1FAD-44D8-A550-CF781C243177}" type="datetimeFigureOut">
              <a:rPr lang="fr-FR" smtClean="0"/>
              <a:t>25/07/2019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DF37A92-CE62-4651-8B12-B7CAF19643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7165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18F8D-1FAD-44D8-A550-CF781C243177}" type="datetimeFigureOut">
              <a:rPr lang="fr-FR" smtClean="0"/>
              <a:t>25/07/2019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DF37A92-CE62-4651-8B12-B7CAF19643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1927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18F8D-1FAD-44D8-A550-CF781C243177}" type="datetimeFigureOut">
              <a:rPr lang="fr-FR" smtClean="0"/>
              <a:t>25/07/2019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DF37A92-CE62-4651-8B12-B7CAF19643C3}" type="slidenum">
              <a:rPr lang="fr-FR" smtClean="0"/>
              <a:t>‹N°›</a:t>
            </a:fld>
            <a:endParaRPr lang="fr-F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860168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18F8D-1FAD-44D8-A550-CF781C243177}" type="datetimeFigureOut">
              <a:rPr lang="fr-FR" smtClean="0"/>
              <a:t>25/07/2019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DF37A92-CE62-4651-8B12-B7CAF19643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23457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18F8D-1FAD-44D8-A550-CF781C243177}" type="datetimeFigureOut">
              <a:rPr lang="fr-FR" smtClean="0"/>
              <a:t>25/07/2019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DF37A92-CE62-4651-8B12-B7CAF19643C3}" type="slidenum">
              <a:rPr lang="fr-FR" smtClean="0"/>
              <a:t>‹N°›</a:t>
            </a:fld>
            <a:endParaRPr lang="fr-F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709128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18F8D-1FAD-44D8-A550-CF781C243177}" type="datetimeFigureOut">
              <a:rPr lang="fr-FR" smtClean="0"/>
              <a:t>25/07/2019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DF37A92-CE62-4651-8B12-B7CAF19643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92962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18F8D-1FAD-44D8-A550-CF781C243177}" type="datetimeFigureOut">
              <a:rPr lang="fr-FR" smtClean="0"/>
              <a:t>25/07/2019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37A92-CE62-4651-8B12-B7CAF19643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22199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18F8D-1FAD-44D8-A550-CF781C243177}" type="datetimeFigureOut">
              <a:rPr lang="fr-FR" smtClean="0"/>
              <a:t>25/07/2019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37A92-CE62-4651-8B12-B7CAF19643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451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18F8D-1FAD-44D8-A550-CF781C243177}" type="datetimeFigureOut">
              <a:rPr lang="fr-FR" smtClean="0"/>
              <a:t>25/07/2019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37A92-CE62-4651-8B12-B7CAF19643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8085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18F8D-1FAD-44D8-A550-CF781C243177}" type="datetimeFigureOut">
              <a:rPr lang="fr-FR" smtClean="0"/>
              <a:t>25/07/2019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DF37A92-CE62-4651-8B12-B7CAF19643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2297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18F8D-1FAD-44D8-A550-CF781C243177}" type="datetimeFigureOut">
              <a:rPr lang="fr-FR" smtClean="0"/>
              <a:t>25/07/2019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DF37A92-CE62-4651-8B12-B7CAF19643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3206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18F8D-1FAD-44D8-A550-CF781C243177}" type="datetimeFigureOut">
              <a:rPr lang="fr-FR" smtClean="0"/>
              <a:t>25/07/2019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DF37A92-CE62-4651-8B12-B7CAF19643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2154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18F8D-1FAD-44D8-A550-CF781C243177}" type="datetimeFigureOut">
              <a:rPr lang="fr-FR" smtClean="0"/>
              <a:t>25/07/2019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37A92-CE62-4651-8B12-B7CAF19643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3247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18F8D-1FAD-44D8-A550-CF781C243177}" type="datetimeFigureOut">
              <a:rPr lang="fr-FR" smtClean="0"/>
              <a:t>25/07/2019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37A92-CE62-4651-8B12-B7CAF19643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6844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18F8D-1FAD-44D8-A550-CF781C243177}" type="datetimeFigureOut">
              <a:rPr lang="fr-FR" smtClean="0"/>
              <a:t>25/07/2019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37A92-CE62-4651-8B12-B7CAF19643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0947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18F8D-1FAD-44D8-A550-CF781C243177}" type="datetimeFigureOut">
              <a:rPr lang="fr-FR" smtClean="0"/>
              <a:t>25/07/2019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DF37A92-CE62-4651-8B12-B7CAF19643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412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718F8D-1FAD-44D8-A550-CF781C243177}" type="datetimeFigureOut">
              <a:rPr lang="fr-FR" smtClean="0"/>
              <a:t>25/07/2019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DF37A92-CE62-4651-8B12-B7CAF19643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3894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12631" y="2339907"/>
            <a:ext cx="10131379" cy="699507"/>
          </a:xfrm>
        </p:spPr>
        <p:txBody>
          <a:bodyPr>
            <a:noAutofit/>
          </a:bodyPr>
          <a:lstStyle/>
          <a:p>
            <a:r>
              <a:rPr lang="fr-FR" sz="4400" i="1" dirty="0"/>
              <a:t>Les opportunités du numérique pour l’écosystème entrepreneurial</a:t>
            </a:r>
            <a:endParaRPr lang="fr-FR" sz="4400" dirty="0"/>
          </a:p>
        </p:txBody>
      </p:sp>
      <p:sp>
        <p:nvSpPr>
          <p:cNvPr id="5" name="ZoneTexte 4"/>
          <p:cNvSpPr txBox="1"/>
          <p:nvPr/>
        </p:nvSpPr>
        <p:spPr>
          <a:xfrm>
            <a:off x="8845639" y="6130344"/>
            <a:ext cx="30007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Ouagadougou le 14 mai 2019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425003" y="6315010"/>
            <a:ext cx="76371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/>
              <a:t>W. Maïmouna SAWADOGO, Directrice de l’industrie numérique, MDENP</a:t>
            </a:r>
          </a:p>
        </p:txBody>
      </p:sp>
    </p:spTree>
    <p:extLst>
      <p:ext uri="{BB962C8B-B14F-4D97-AF65-F5344CB8AC3E}">
        <p14:creationId xmlns:p14="http://schemas.microsoft.com/office/powerpoint/2010/main" val="15133188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Initiatives de détection de talents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 Concours de détection de jeunes talents en TIC ( GENIE TIC)</a:t>
            </a:r>
          </a:p>
          <a:p>
            <a:r>
              <a:rPr lang="fr-FR" dirty="0"/>
              <a:t>Session de </a:t>
            </a:r>
            <a:r>
              <a:rPr lang="fr-FR" dirty="0" err="1"/>
              <a:t>hackathons</a:t>
            </a:r>
            <a:endParaRPr lang="fr-FR" dirty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595999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84382" y="3450070"/>
            <a:ext cx="10515600" cy="1325563"/>
          </a:xfrm>
        </p:spPr>
        <p:txBody>
          <a:bodyPr/>
          <a:lstStyle/>
          <a:p>
            <a:pPr algn="ctr"/>
            <a:r>
              <a:rPr lang="fr-FR" dirty="0"/>
              <a:t>Merci</a:t>
            </a:r>
          </a:p>
        </p:txBody>
      </p:sp>
    </p:spTree>
    <p:extLst>
      <p:ext uri="{BB962C8B-B14F-4D97-AF65-F5344CB8AC3E}">
        <p14:creationId xmlns:p14="http://schemas.microsoft.com/office/powerpoint/2010/main" val="490877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Révolution industrielle</a:t>
            </a:r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867963"/>
              </p:ext>
            </p:extLst>
          </p:nvPr>
        </p:nvGraphicFramePr>
        <p:xfrm>
          <a:off x="1596978" y="1970470"/>
          <a:ext cx="9401580" cy="18179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83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6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23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47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19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955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64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643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2417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2417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0643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1929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19299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6608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141911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1401367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514426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141911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97563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83372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83372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</a:tblGrid>
              <a:tr h="178131">
                <a:tc rowSpan="3" gridSpan="2">
                  <a:txBody>
                    <a:bodyPr/>
                    <a:lstStyle/>
                    <a:p>
                      <a:pPr marR="38100" algn="r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1784</a:t>
                      </a:r>
                      <a:endParaRPr lang="fr-F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rowSpan="3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marL="38100">
                        <a:spcAft>
                          <a:spcPts val="0"/>
                        </a:spcAft>
                      </a:pPr>
                      <a:r>
                        <a:rPr lang="fr-FR" sz="1700" dirty="0">
                          <a:effectLst/>
                        </a:rPr>
                        <a:t>1.0</a:t>
                      </a:r>
                      <a:endParaRPr lang="fr-F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rowSpan="3" gridSpan="2">
                  <a:txBody>
                    <a:bodyPr/>
                    <a:lstStyle/>
                    <a:p>
                      <a:pPr marR="38100" algn="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1870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rowSpan="3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marL="38100">
                        <a:spcAft>
                          <a:spcPts val="0"/>
                        </a:spcAft>
                      </a:pPr>
                      <a:r>
                        <a:rPr lang="fr-FR" sz="1700">
                          <a:effectLst/>
                        </a:rPr>
                        <a:t>2.0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75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75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75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75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75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75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75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rowSpan="3" gridSpan="2">
                  <a:txBody>
                    <a:bodyPr/>
                    <a:lstStyle/>
                    <a:p>
                      <a:pPr marR="38100" algn="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1969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rowSpan="3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marL="38100">
                        <a:spcAft>
                          <a:spcPts val="0"/>
                        </a:spcAft>
                      </a:pPr>
                      <a:r>
                        <a:rPr lang="fr-FR" sz="1700" dirty="0">
                          <a:effectLst/>
                        </a:rPr>
                        <a:t>3.0</a:t>
                      </a:r>
                      <a:endParaRPr lang="fr-F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rowSpan="3" gridSpan="2">
                  <a:txBody>
                    <a:bodyPr/>
                    <a:lstStyle/>
                    <a:p>
                      <a:pPr marR="38100" algn="r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2000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rowSpan="3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marL="38100">
                        <a:spcAft>
                          <a:spcPts val="0"/>
                        </a:spcAft>
                      </a:pPr>
                      <a:r>
                        <a:rPr lang="fr-FR" sz="1700">
                          <a:effectLst/>
                        </a:rPr>
                        <a:t>4.0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75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75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003">
                <a:tc gridSpan="2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4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4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4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4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4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4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4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gridSpan="2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4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4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2505">
                <a:tc gridSpan="2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6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6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6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6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6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6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6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gridSpan="2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6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6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3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5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5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5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5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5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5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5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5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5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5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5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5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5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5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5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5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5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95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55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55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55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55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55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55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55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55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08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Vapeur, production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gridSpan="8">
                  <a:txBody>
                    <a:bodyPr/>
                    <a:lstStyle/>
                    <a:p>
                      <a:pPr marL="3810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Électricité, ligne</a:t>
                      </a:r>
                      <a:endParaRPr lang="fr-F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Électronique et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gridSpan="3">
                  <a:txBody>
                    <a:bodyPr/>
                    <a:lstStyle/>
                    <a:p>
                      <a:pPr marL="38100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Intelligence artificielle,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75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mécanique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gridSpan="8">
                  <a:txBody>
                    <a:bodyPr/>
                    <a:lstStyle/>
                    <a:p>
                      <a:pPr marL="38100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d'assemblage,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systèmes de TI,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gridSpan="3">
                  <a:txBody>
                    <a:bodyPr/>
                    <a:lstStyle/>
                    <a:p>
                      <a:pPr marL="38100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robotique, numérisation,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88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gridSpan="8">
                  <a:txBody>
                    <a:bodyPr/>
                    <a:lstStyle/>
                    <a:p>
                      <a:pPr marL="38100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production de masse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automatisation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gridSpan="3">
                  <a:txBody>
                    <a:bodyPr/>
                    <a:lstStyle/>
                    <a:p>
                      <a:pPr marL="38100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et montée des plateformes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1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fr-F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1473443"/>
              </p:ext>
            </p:extLst>
          </p:nvPr>
        </p:nvGraphicFramePr>
        <p:xfrm>
          <a:off x="1471948" y="5524927"/>
          <a:ext cx="9681156" cy="9537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54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134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634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498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517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Les entreprises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17500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Les entreprises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Les entreprises se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27000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Les entreprises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17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rivalisent en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17500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s'adaptent par des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spécialisent et fragmentent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27000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modifient la manière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17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améliorant leur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17500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économies d'échelle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la production par-delà les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27000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dont elles se relient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17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productivité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frontières, augmentant les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27000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aux autres entreprises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17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bénéfices des avantages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27000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et institutions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17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concurrentiels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fr-F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1948" y="3676650"/>
            <a:ext cx="9681156" cy="1487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3390900" y="36766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6437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60608" y="365125"/>
            <a:ext cx="11831392" cy="1325563"/>
          </a:xfrm>
        </p:spPr>
        <p:txBody>
          <a:bodyPr>
            <a:normAutofit/>
          </a:bodyPr>
          <a:lstStyle/>
          <a:p>
            <a:r>
              <a:rPr lang="fr-FR" sz="3200" i="1" dirty="0"/>
              <a:t>Les opportunités du numérique pour l’écosystème entrepreneurial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Quelle est la nature des changements qui affectent ou vont affecter l'écosystème entrepreneurial?</a:t>
            </a:r>
          </a:p>
          <a:p>
            <a:r>
              <a:rPr lang="fr-FR" dirty="0"/>
              <a:t>De quelles compétences ont besoin les PME pour intégrer les changements technologiques ? En tirer profit?</a:t>
            </a:r>
          </a:p>
          <a:p>
            <a:pPr lvl="0"/>
            <a:r>
              <a:rPr lang="fr-FR" dirty="0"/>
              <a:t>Que faut-il faire pour instaurer la confiance dans les nouvelles technologies et en faciliter l'usage?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630720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3487" y="365125"/>
            <a:ext cx="10980313" cy="1325563"/>
          </a:xfrm>
        </p:spPr>
        <p:txBody>
          <a:bodyPr>
            <a:normAutofit fontScale="90000"/>
          </a:bodyPr>
          <a:lstStyle/>
          <a:p>
            <a:r>
              <a:rPr lang="fr-FR" dirty="0"/>
              <a:t>Quelle est la nature des changements qui affectent ou vont affecter l'écosystème entrepreneurial?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73487" y="1825625"/>
            <a:ext cx="10980313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dirty="0"/>
              <a:t>Les nouvelles technologies permettent de multiplier les liens géographiques et d'activités entre acheteurs et fournisseurs, pairs, institutions d’appui offrant  de nouvelles opportunités.</a:t>
            </a:r>
          </a:p>
          <a:p>
            <a:pPr marL="0" indent="0">
              <a:buNone/>
            </a:pPr>
            <a:r>
              <a:rPr lang="fr-FR" dirty="0"/>
              <a:t>L’accès à l’information, la logistique(livraison de bien, de services, l’accès à l’information sur les marchés ciblés,…)  soutenue par les plateformes numériques.</a:t>
            </a:r>
          </a:p>
          <a:p>
            <a:pPr marL="0" indent="0">
              <a:buNone/>
            </a:pPr>
            <a:r>
              <a:rPr lang="fr-FR" dirty="0"/>
              <a:t>- La compétition </a:t>
            </a:r>
          </a:p>
          <a:p>
            <a:pPr marL="0" indent="0">
              <a:buNone/>
            </a:pPr>
            <a:r>
              <a:rPr lang="fr-FR" dirty="0"/>
              <a:t>- Le système de qualité élevé (respect des clauses, des délais, normes de qualité,  …)</a:t>
            </a:r>
          </a:p>
          <a:p>
            <a:pPr marL="0" indent="0">
              <a:buNone/>
            </a:pPr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71293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De quelles compétences ont besoin les entreprises pour intégrer les changements technologiques ? En tirer profit?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Adaptabilité de la formation( académique, professionnelle, </a:t>
            </a:r>
            <a:r>
              <a:rPr lang="fr-FR" dirty="0" err="1"/>
              <a:t>certifiante</a:t>
            </a:r>
            <a:r>
              <a:rPr lang="fr-FR" dirty="0"/>
              <a:t>, …)</a:t>
            </a:r>
          </a:p>
          <a:p>
            <a:r>
              <a:rPr lang="fr-FR" dirty="0"/>
              <a:t> renforcement de compétences pratiques et création de cadres d’</a:t>
            </a:r>
            <a:r>
              <a:rPr lang="fr-FR" dirty="0" err="1"/>
              <a:t>epanouissement</a:t>
            </a:r>
            <a:r>
              <a:rPr lang="fr-FR" dirty="0"/>
              <a:t>,  d’échanges et de test;</a:t>
            </a:r>
          </a:p>
          <a:p>
            <a:r>
              <a:rPr lang="fr-FR" dirty="0"/>
              <a:t>Promotion des outils en tenant compte des sensibilités </a:t>
            </a:r>
          </a:p>
          <a:p>
            <a:endParaRPr lang="fr-FR" dirty="0"/>
          </a:p>
          <a:p>
            <a:pPr marL="0" indent="0">
              <a:buNone/>
            </a:pPr>
            <a:r>
              <a:rPr lang="fr-FR" b="1" dirty="0"/>
              <a:t>Anticiper, agir, ajuster </a:t>
            </a:r>
          </a:p>
        </p:txBody>
      </p:sp>
    </p:spTree>
    <p:extLst>
      <p:ext uri="{BB962C8B-B14F-4D97-AF65-F5344CB8AC3E}">
        <p14:creationId xmlns:p14="http://schemas.microsoft.com/office/powerpoint/2010/main" val="10008679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fr-FR" dirty="0"/>
              <a:t>Que faut-il faire pour instaurer la confiance dans les nouvelles technologies et en faciliter l'usage ?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fr-FR" dirty="0"/>
              <a:t>Fourniture d'infrastructures de qualité et leur rôle à garantir la confiance et l'interopérabilité entre les produits numériques, et les conditions de la vie privée et la sécurité des transaction.   </a:t>
            </a:r>
          </a:p>
          <a:p>
            <a:pPr>
              <a:buFontTx/>
              <a:buChar char="-"/>
            </a:pPr>
            <a:r>
              <a:rPr lang="fr-FR" dirty="0"/>
              <a:t>Fournir des plateformes adaptées </a:t>
            </a:r>
          </a:p>
          <a:p>
            <a:pPr>
              <a:buFontTx/>
              <a:buChar char="-"/>
            </a:pPr>
            <a:r>
              <a:rPr lang="fr-FR" dirty="0"/>
              <a:t>assurer un environnement juridique sûre et transparent pour tous les acteurs ( operateurs, fournisseurs de services, utilisateurs, tiers de confiance, …)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09874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194145"/>
            <a:ext cx="10515600" cy="746014"/>
          </a:xfrm>
        </p:spPr>
        <p:txBody>
          <a:bodyPr>
            <a:normAutofit fontScale="90000"/>
          </a:bodyPr>
          <a:lstStyle/>
          <a:p>
            <a:br>
              <a:rPr lang="fr-FR" dirty="0"/>
            </a:br>
            <a:r>
              <a:rPr lang="fr-FR" dirty="0"/>
              <a:t>E-Burkina -Incubateur Numérique</a:t>
            </a:r>
            <a:r>
              <a:rPr lang="fr-FR" i="1" dirty="0"/>
              <a:t> 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223492"/>
            <a:ext cx="11225011" cy="4657256"/>
          </a:xfrm>
        </p:spPr>
        <p:txBody>
          <a:bodyPr>
            <a:normAutofit/>
          </a:bodyPr>
          <a:lstStyle/>
          <a:p>
            <a:r>
              <a:rPr lang="fr-FR" dirty="0"/>
              <a:t>E-Burkina , ANPTIC</a:t>
            </a:r>
          </a:p>
          <a:p>
            <a:r>
              <a:rPr lang="fr-FR" dirty="0"/>
              <a:t>20 millions de dollars USD </a:t>
            </a:r>
          </a:p>
          <a:p>
            <a:r>
              <a:rPr lang="fr-FR" dirty="0"/>
              <a:t>unités gouvernementales, des citoyens, des entreprises et des acteurs de l’économie numérique </a:t>
            </a:r>
          </a:p>
          <a:p>
            <a:pPr marL="0" indent="0">
              <a:buNone/>
            </a:pPr>
            <a:r>
              <a:rPr lang="fr-FR" dirty="0"/>
              <a:t>1-La fourniture d'informations et de services électroniques avec un accent particulier sur le secteur rural; </a:t>
            </a:r>
          </a:p>
          <a:p>
            <a:pPr marL="0" indent="0">
              <a:buNone/>
            </a:pPr>
            <a:r>
              <a:rPr lang="fr-FR" dirty="0"/>
              <a:t>2- Le renforcement de l’initiative Open Data; </a:t>
            </a:r>
          </a:p>
          <a:p>
            <a:pPr marL="0" indent="0">
              <a:buNone/>
            </a:pPr>
            <a:r>
              <a:rPr lang="fr-FR" dirty="0"/>
              <a:t>3- </a:t>
            </a:r>
            <a:r>
              <a:rPr lang="fr-FR" b="1" dirty="0"/>
              <a:t>Favoriser les compétences locales et l'esprit d'entreprise dans l'économie numérique </a:t>
            </a:r>
          </a:p>
        </p:txBody>
      </p:sp>
    </p:spTree>
    <p:extLst>
      <p:ext uri="{BB962C8B-B14F-4D97-AF65-F5344CB8AC3E}">
        <p14:creationId xmlns:p14="http://schemas.microsoft.com/office/powerpoint/2010/main" val="35761675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3350" y="357434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La composante 3 vise à favoriser les compétences locales et l'esprit d'entreprise dans l'économie numérique et ce à travers le renforcement de l'écosystème existant d’incubateurs d’entreprises et les ONG focalisés sur l’entrepreneuriat numérique et de permettre à la masse des startups nationales et des porteurs de projets d’avoir un accès aux infrastructures et services de qualités et d’un accompagnement rigoureux. </a:t>
            </a:r>
          </a:p>
          <a:p>
            <a:pPr marL="0" indent="0" algn="just">
              <a:buNone/>
            </a:pPr>
            <a:r>
              <a:rPr lang="fr-FR" dirty="0"/>
              <a:t>-ACTION A: renforcement d’incubateurs présents.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ACTION B: Etude de faisabilité pour la mise en place d’un incubateur TIC</a:t>
            </a:r>
          </a:p>
          <a:p>
            <a:pPr lvl="0"/>
            <a:r>
              <a:rPr lang="fr-FR" dirty="0"/>
              <a:t>OS1:connaître l'environnement de développement des entreprises numériques au Burkina ;</a:t>
            </a:r>
          </a:p>
          <a:p>
            <a:pPr lvl="0"/>
            <a:r>
              <a:rPr lang="fr-FR" dirty="0"/>
              <a:t>0S2:proposer une stratégie pour une meilleure détection et un meilleur accompagnement des entreprises numériques.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204817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Business </a:t>
            </a:r>
            <a:r>
              <a:rPr lang="fr-FR" dirty="0" err="1"/>
              <a:t>park</a:t>
            </a:r>
            <a:r>
              <a:rPr lang="fr-FR" dirty="0"/>
              <a:t>- Technopole TIC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425003" y="1690688"/>
            <a:ext cx="1108870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Hôtel des </a:t>
            </a:r>
            <a:r>
              <a:rPr lang="fr-FR" dirty="0" err="1"/>
              <a:t>Telecoms</a:t>
            </a:r>
            <a:r>
              <a:rPr lang="fr-FR" dirty="0"/>
              <a:t>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Instituts de formation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Centres de recherches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 business </a:t>
            </a:r>
            <a:r>
              <a:rPr lang="fr-FR" dirty="0" err="1"/>
              <a:t>park</a:t>
            </a:r>
            <a:endParaRPr lang="fr-FR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/>
              <a:t>Espaces de </a:t>
            </a:r>
            <a:r>
              <a:rPr lang="fr-FR" dirty="0" err="1"/>
              <a:t>coworking</a:t>
            </a:r>
            <a:endParaRPr lang="fr-FR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/>
              <a:t>Salles de formation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/>
              <a:t>Bureaux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/>
              <a:t>Incubateur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 err="1"/>
              <a:t>FabLab</a:t>
            </a:r>
            <a:r>
              <a:rPr lang="fr-FR" dirty="0"/>
              <a:t> (électronique, 3D, …)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/>
              <a:t>…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88040178"/>
      </p:ext>
    </p:extLst>
  </p:cSld>
  <p:clrMapOvr>
    <a:masterClrMapping/>
  </p:clrMapOvr>
</p:sld>
</file>

<file path=ppt/theme/theme1.xml><?xml version="1.0" encoding="utf-8"?>
<a:theme xmlns:a="http://schemas.openxmlformats.org/drawingml/2006/main" name="Brin">
  <a:themeElements>
    <a:clrScheme name="Bri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Bri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251</TotalTime>
  <Words>582</Words>
  <Application>Microsoft Office PowerPoint</Application>
  <PresentationFormat>Grand écran</PresentationFormat>
  <Paragraphs>193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Century Gothic</vt:lpstr>
      <vt:lpstr>Wingdings 3</vt:lpstr>
      <vt:lpstr>Brin</vt:lpstr>
      <vt:lpstr>Présentation PowerPoint</vt:lpstr>
      <vt:lpstr>Révolution industrielle</vt:lpstr>
      <vt:lpstr>Les opportunités du numérique pour l’écosystème entrepreneurial</vt:lpstr>
      <vt:lpstr>Quelle est la nature des changements qui affectent ou vont affecter l'écosystème entrepreneurial? </vt:lpstr>
      <vt:lpstr>De quelles compétences ont besoin les entreprises pour intégrer les changements technologiques ? En tirer profit? </vt:lpstr>
      <vt:lpstr>Que faut-il faire pour instaurer la confiance dans les nouvelles technologies et en faciliter l'usage ? </vt:lpstr>
      <vt:lpstr> E-Burkina -Incubateur Numérique  </vt:lpstr>
      <vt:lpstr>Présentation PowerPoint</vt:lpstr>
      <vt:lpstr>Business park- Technopole TIC</vt:lpstr>
      <vt:lpstr>Initiatives de détection de talents</vt:lpstr>
      <vt:lpstr>Merci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Opportunités du numérique/digital pour les SAEI</dc:title>
  <dc:creator>W. Maimouna SAWADOGO</dc:creator>
  <cp:lastModifiedBy>CEAS</cp:lastModifiedBy>
  <cp:revision>43</cp:revision>
  <dcterms:created xsi:type="dcterms:W3CDTF">2019-05-14T07:32:35Z</dcterms:created>
  <dcterms:modified xsi:type="dcterms:W3CDTF">2019-07-25T17:19:33Z</dcterms:modified>
</cp:coreProperties>
</file>